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4"/>
  </p:notesMasterIdLst>
  <p:sldIdLst>
    <p:sldId id="256" r:id="rId2"/>
    <p:sldId id="257" r:id="rId3"/>
    <p:sldId id="303" r:id="rId4"/>
    <p:sldId id="304" r:id="rId5"/>
    <p:sldId id="287" r:id="rId6"/>
    <p:sldId id="302" r:id="rId7"/>
    <p:sldId id="301" r:id="rId8"/>
    <p:sldId id="305" r:id="rId9"/>
    <p:sldId id="308" r:id="rId10"/>
    <p:sldId id="296" r:id="rId11"/>
    <p:sldId id="306" r:id="rId12"/>
    <p:sldId id="30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114" d="100"/>
          <a:sy n="114" d="100"/>
        </p:scale>
        <p:origin x="5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E4797677-B790-4241-87AB-3E5AE2B8CA48}" type="doc">
      <dgm:prSet loTypeId="urn:microsoft.com/office/officeart/2018/5/layout/IconCircle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45453AD4-3FA0-43D4-B030-9A25D4BC9B96}">
      <dgm:prSet/>
      <dgm:spPr/>
      <dgm:t>
        <a:bodyPr/>
        <a:lstStyle/>
        <a:p>
          <a:pPr>
            <a:defRPr cap="all"/>
          </a:pPr>
          <a:r>
            <a:rPr lang="pt-BR"/>
            <a:t>Thank you!</a:t>
          </a:r>
          <a:endParaRPr lang="en-US"/>
        </a:p>
      </dgm:t>
    </dgm:pt>
    <dgm:pt modelId="{0C7E3281-95C1-4A17-ADF1-FB41EDEE0055}" type="parTrans" cxnId="{3B716B00-1F00-46C4-9F32-A0A98D32A0B9}">
      <dgm:prSet/>
      <dgm:spPr/>
      <dgm:t>
        <a:bodyPr/>
        <a:lstStyle/>
        <a:p>
          <a:endParaRPr lang="en-US"/>
        </a:p>
      </dgm:t>
    </dgm:pt>
    <dgm:pt modelId="{6CCCD2C1-38F5-4332-87C7-A451EF288862}" type="sibTrans" cxnId="{3B716B00-1F00-46C4-9F32-A0A98D32A0B9}">
      <dgm:prSet/>
      <dgm:spPr/>
      <dgm:t>
        <a:bodyPr/>
        <a:lstStyle/>
        <a:p>
          <a:endParaRPr lang="en-US"/>
        </a:p>
      </dgm:t>
    </dgm:pt>
    <dgm:pt modelId="{D3A59BAE-8C6F-4266-9CE0-6BD4156A205B}">
      <dgm:prSet/>
      <dgm:spPr/>
      <dgm:t>
        <a:bodyPr/>
        <a:lstStyle/>
        <a:p>
          <a:pPr>
            <a:defRPr cap="all"/>
          </a:pPr>
          <a:r>
            <a:rPr lang="pt-BR"/>
            <a:t>jbraga@id.uff.br</a:t>
          </a:r>
          <a:endParaRPr lang="en-US"/>
        </a:p>
      </dgm:t>
    </dgm:pt>
    <dgm:pt modelId="{CD730E73-99C0-4AD0-9EC3-10BAFA18E7F5}" type="parTrans" cxnId="{7AE4D5F9-D9F2-4A58-9FAD-2BFB2826CF72}">
      <dgm:prSet/>
      <dgm:spPr/>
      <dgm:t>
        <a:bodyPr/>
        <a:lstStyle/>
        <a:p>
          <a:endParaRPr lang="en-US"/>
        </a:p>
      </dgm:t>
    </dgm:pt>
    <dgm:pt modelId="{909C8F4F-FE03-457C-A77A-4E3571921410}" type="sibTrans" cxnId="{7AE4D5F9-D9F2-4A58-9FAD-2BFB2826CF72}">
      <dgm:prSet/>
      <dgm:spPr/>
      <dgm:t>
        <a:bodyPr/>
        <a:lstStyle/>
        <a:p>
          <a:endParaRPr lang="en-US"/>
        </a:p>
      </dgm:t>
    </dgm:pt>
    <dgm:pt modelId="{CBC272AB-F548-4EA0-923C-2C60B70593F7}" type="pres">
      <dgm:prSet presAssocID="{E4797677-B790-4241-87AB-3E5AE2B8CA48}" presName="root" presStyleCnt="0">
        <dgm:presLayoutVars>
          <dgm:dir/>
          <dgm:resizeHandles val="exact"/>
        </dgm:presLayoutVars>
      </dgm:prSet>
      <dgm:spPr/>
    </dgm:pt>
    <dgm:pt modelId="{E76220D6-E222-4C67-8815-41BA9EB2CA18}" type="pres">
      <dgm:prSet presAssocID="{45453AD4-3FA0-43D4-B030-9A25D4BC9B96}" presName="compNode" presStyleCnt="0"/>
      <dgm:spPr/>
    </dgm:pt>
    <dgm:pt modelId="{64D907DC-290C-4C01-808D-F4E411402143}" type="pres">
      <dgm:prSet presAssocID="{45453AD4-3FA0-43D4-B030-9A25D4BC9B96}" presName="iconBgRect" presStyleLbl="bgShp" presStyleIdx="0" presStyleCnt="2"/>
      <dgm:spPr/>
    </dgm:pt>
    <dgm:pt modelId="{6F880CF2-BD5D-4DD8-8BF0-7FD588D43D59}" type="pres">
      <dgm:prSet presAssocID="{45453AD4-3FA0-43D4-B030-9A25D4BC9B9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glasses Face with Solid Fill"/>
        </a:ext>
      </dgm:extLst>
    </dgm:pt>
    <dgm:pt modelId="{73F2177B-433F-48BF-A40D-BD1883272C20}" type="pres">
      <dgm:prSet presAssocID="{45453AD4-3FA0-43D4-B030-9A25D4BC9B96}" presName="spaceRect" presStyleCnt="0"/>
      <dgm:spPr/>
    </dgm:pt>
    <dgm:pt modelId="{91F417D6-B7FF-4B83-B581-BA07BFB1A35F}" type="pres">
      <dgm:prSet presAssocID="{45453AD4-3FA0-43D4-B030-9A25D4BC9B96}" presName="textRect" presStyleLbl="revTx" presStyleIdx="0" presStyleCnt="2">
        <dgm:presLayoutVars>
          <dgm:chMax val="1"/>
          <dgm:chPref val="1"/>
        </dgm:presLayoutVars>
      </dgm:prSet>
      <dgm:spPr/>
    </dgm:pt>
    <dgm:pt modelId="{6292DD89-B74F-45C3-A696-D5B50B5B7F0D}" type="pres">
      <dgm:prSet presAssocID="{6CCCD2C1-38F5-4332-87C7-A451EF288862}" presName="sibTrans" presStyleCnt="0"/>
      <dgm:spPr/>
    </dgm:pt>
    <dgm:pt modelId="{881411EA-1CA4-4AB6-9D9F-3E18B178B168}" type="pres">
      <dgm:prSet presAssocID="{D3A59BAE-8C6F-4266-9CE0-6BD4156A205B}" presName="compNode" presStyleCnt="0"/>
      <dgm:spPr/>
    </dgm:pt>
    <dgm:pt modelId="{0C7DB09B-D7D1-45AB-9C73-96D0A0DDE33E}" type="pres">
      <dgm:prSet presAssocID="{D3A59BAE-8C6F-4266-9CE0-6BD4156A205B}" presName="iconBgRect" presStyleLbl="bgShp" presStyleIdx="1" presStyleCnt="2"/>
      <dgm:spPr/>
    </dgm:pt>
    <dgm:pt modelId="{5FB346C1-4CD8-40A8-8AAE-C299DC8DBC61}" type="pres">
      <dgm:prSet presAssocID="{D3A59BAE-8C6F-4266-9CE0-6BD4156A205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B9EE881B-941E-467E-9BE3-5E382136601A}" type="pres">
      <dgm:prSet presAssocID="{D3A59BAE-8C6F-4266-9CE0-6BD4156A205B}" presName="spaceRect" presStyleCnt="0"/>
      <dgm:spPr/>
    </dgm:pt>
    <dgm:pt modelId="{36626705-DBC8-4ECF-B6C0-E8A969D3BA2F}" type="pres">
      <dgm:prSet presAssocID="{D3A59BAE-8C6F-4266-9CE0-6BD4156A205B}" presName="textRect" presStyleLbl="revTx" presStyleIdx="1" presStyleCnt="2">
        <dgm:presLayoutVars>
          <dgm:chMax val="1"/>
          <dgm:chPref val="1"/>
        </dgm:presLayoutVars>
      </dgm:prSet>
      <dgm:spPr/>
    </dgm:pt>
  </dgm:ptLst>
  <dgm:cxnLst>
    <dgm:cxn modelId="{3B716B00-1F00-46C4-9F32-A0A98D32A0B9}" srcId="{E4797677-B790-4241-87AB-3E5AE2B8CA48}" destId="{45453AD4-3FA0-43D4-B030-9A25D4BC9B96}" srcOrd="0" destOrd="0" parTransId="{0C7E3281-95C1-4A17-ADF1-FB41EDEE0055}" sibTransId="{6CCCD2C1-38F5-4332-87C7-A451EF288862}"/>
    <dgm:cxn modelId="{5E6FE86B-1623-41E5-AEB0-FE200AB94CB2}" type="presOf" srcId="{45453AD4-3FA0-43D4-B030-9A25D4BC9B96}" destId="{91F417D6-B7FF-4B83-B581-BA07BFB1A35F}" srcOrd="0" destOrd="0" presId="urn:microsoft.com/office/officeart/2018/5/layout/IconCircleLabelList"/>
    <dgm:cxn modelId="{741910A8-A9A4-49FD-A665-F3BCF4C4E57A}" type="presOf" srcId="{E4797677-B790-4241-87AB-3E5AE2B8CA48}" destId="{CBC272AB-F548-4EA0-923C-2C60B70593F7}" srcOrd="0" destOrd="0" presId="urn:microsoft.com/office/officeart/2018/5/layout/IconCircleLabelList"/>
    <dgm:cxn modelId="{24409DD0-A79F-4092-B537-8D11F28ACB96}" type="presOf" srcId="{D3A59BAE-8C6F-4266-9CE0-6BD4156A205B}" destId="{36626705-DBC8-4ECF-B6C0-E8A969D3BA2F}" srcOrd="0" destOrd="0" presId="urn:microsoft.com/office/officeart/2018/5/layout/IconCircleLabelList"/>
    <dgm:cxn modelId="{7AE4D5F9-D9F2-4A58-9FAD-2BFB2826CF72}" srcId="{E4797677-B790-4241-87AB-3E5AE2B8CA48}" destId="{D3A59BAE-8C6F-4266-9CE0-6BD4156A205B}" srcOrd="1" destOrd="0" parTransId="{CD730E73-99C0-4AD0-9EC3-10BAFA18E7F5}" sibTransId="{909C8F4F-FE03-457C-A77A-4E3571921410}"/>
    <dgm:cxn modelId="{FECFBFB6-16D3-4304-99C8-F26C200E0E8B}" type="presParOf" srcId="{CBC272AB-F548-4EA0-923C-2C60B70593F7}" destId="{E76220D6-E222-4C67-8815-41BA9EB2CA18}" srcOrd="0" destOrd="0" presId="urn:microsoft.com/office/officeart/2018/5/layout/IconCircleLabelList"/>
    <dgm:cxn modelId="{BF088765-C0A4-49A7-B92D-ED5C3A80C7AD}" type="presParOf" srcId="{E76220D6-E222-4C67-8815-41BA9EB2CA18}" destId="{64D907DC-290C-4C01-808D-F4E411402143}" srcOrd="0" destOrd="0" presId="urn:microsoft.com/office/officeart/2018/5/layout/IconCircleLabelList"/>
    <dgm:cxn modelId="{98872DCA-6659-4421-9C4E-8CB39EFEF7EC}" type="presParOf" srcId="{E76220D6-E222-4C67-8815-41BA9EB2CA18}" destId="{6F880CF2-BD5D-4DD8-8BF0-7FD588D43D59}" srcOrd="1" destOrd="0" presId="urn:microsoft.com/office/officeart/2018/5/layout/IconCircleLabelList"/>
    <dgm:cxn modelId="{035181AB-7449-48CC-89F4-00FE3A35F157}" type="presParOf" srcId="{E76220D6-E222-4C67-8815-41BA9EB2CA18}" destId="{73F2177B-433F-48BF-A40D-BD1883272C20}" srcOrd="2" destOrd="0" presId="urn:microsoft.com/office/officeart/2018/5/layout/IconCircleLabelList"/>
    <dgm:cxn modelId="{E052F754-5CE8-4D6C-AA42-C441BA7B4E92}" type="presParOf" srcId="{E76220D6-E222-4C67-8815-41BA9EB2CA18}" destId="{91F417D6-B7FF-4B83-B581-BA07BFB1A35F}" srcOrd="3" destOrd="0" presId="urn:microsoft.com/office/officeart/2018/5/layout/IconCircleLabelList"/>
    <dgm:cxn modelId="{7A16FDF8-9C70-4FEB-B615-5A14B3C9B77C}" type="presParOf" srcId="{CBC272AB-F548-4EA0-923C-2C60B70593F7}" destId="{6292DD89-B74F-45C3-A696-D5B50B5B7F0D}" srcOrd="1" destOrd="0" presId="urn:microsoft.com/office/officeart/2018/5/layout/IconCircleLabelList"/>
    <dgm:cxn modelId="{2E9F6461-19E5-4C2B-9210-9041CFC13D5C}" type="presParOf" srcId="{CBC272AB-F548-4EA0-923C-2C60B70593F7}" destId="{881411EA-1CA4-4AB6-9D9F-3E18B178B168}" srcOrd="2" destOrd="0" presId="urn:microsoft.com/office/officeart/2018/5/layout/IconCircleLabelList"/>
    <dgm:cxn modelId="{5CE6A4CA-29CB-4706-9DE2-FB8A6BE8F995}" type="presParOf" srcId="{881411EA-1CA4-4AB6-9D9F-3E18B178B168}" destId="{0C7DB09B-D7D1-45AB-9C73-96D0A0DDE33E}" srcOrd="0" destOrd="0" presId="urn:microsoft.com/office/officeart/2018/5/layout/IconCircleLabelList"/>
    <dgm:cxn modelId="{9E13392C-3164-4E62-B71B-C6493B748A78}" type="presParOf" srcId="{881411EA-1CA4-4AB6-9D9F-3E18B178B168}" destId="{5FB346C1-4CD8-40A8-8AAE-C299DC8DBC61}" srcOrd="1" destOrd="0" presId="urn:microsoft.com/office/officeart/2018/5/layout/IconCircleLabelList"/>
    <dgm:cxn modelId="{97659CC4-FE1D-44AA-B318-F5208A1D19C9}" type="presParOf" srcId="{881411EA-1CA4-4AB6-9D9F-3E18B178B168}" destId="{B9EE881B-941E-467E-9BE3-5E382136601A}" srcOrd="2" destOrd="0" presId="urn:microsoft.com/office/officeart/2018/5/layout/IconCircleLabelList"/>
    <dgm:cxn modelId="{1F6F7CAB-C015-49AB-924D-9A5137D3A11F}" type="presParOf" srcId="{881411EA-1CA4-4AB6-9D9F-3E18B178B168}" destId="{36626705-DBC8-4ECF-B6C0-E8A969D3BA2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07DC-290C-4C01-808D-F4E411402143}">
      <dsp:nvSpPr>
        <dsp:cNvPr id="0" name=""/>
        <dsp:cNvSpPr/>
      </dsp:nvSpPr>
      <dsp:spPr>
        <a:xfrm>
          <a:off x="2044800" y="376271"/>
          <a:ext cx="2196000" cy="2196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880CF2-BD5D-4DD8-8BF0-7FD588D43D59}">
      <dsp:nvSpPr>
        <dsp:cNvPr id="0" name=""/>
        <dsp:cNvSpPr/>
      </dsp:nvSpPr>
      <dsp:spPr>
        <a:xfrm>
          <a:off x="2512800" y="84427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F417D6-B7FF-4B83-B581-BA07BFB1A35F}">
      <dsp:nvSpPr>
        <dsp:cNvPr id="0" name=""/>
        <dsp:cNvSpPr/>
      </dsp:nvSpPr>
      <dsp:spPr>
        <a:xfrm>
          <a:off x="134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defRPr cap="all"/>
          </a:pPr>
          <a:r>
            <a:rPr lang="pt-BR" sz="3500" kern="1200"/>
            <a:t>Thank you!</a:t>
          </a:r>
          <a:endParaRPr lang="en-US" sz="3500" kern="1200"/>
        </a:p>
      </dsp:txBody>
      <dsp:txXfrm>
        <a:off x="1342800" y="3256272"/>
        <a:ext cx="3600000" cy="720000"/>
      </dsp:txXfrm>
    </dsp:sp>
    <dsp:sp modelId="{0C7DB09B-D7D1-45AB-9C73-96D0A0DDE33E}">
      <dsp:nvSpPr>
        <dsp:cNvPr id="0" name=""/>
        <dsp:cNvSpPr/>
      </dsp:nvSpPr>
      <dsp:spPr>
        <a:xfrm>
          <a:off x="6274800" y="376271"/>
          <a:ext cx="2196000" cy="2196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B346C1-4CD8-40A8-8AAE-C299DC8DBC61}">
      <dsp:nvSpPr>
        <dsp:cNvPr id="0" name=""/>
        <dsp:cNvSpPr/>
      </dsp:nvSpPr>
      <dsp:spPr>
        <a:xfrm>
          <a:off x="6742800" y="84427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626705-DBC8-4ECF-B6C0-E8A969D3BA2F}">
      <dsp:nvSpPr>
        <dsp:cNvPr id="0" name=""/>
        <dsp:cNvSpPr/>
      </dsp:nvSpPr>
      <dsp:spPr>
        <a:xfrm>
          <a:off x="557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defRPr cap="all"/>
          </a:pPr>
          <a:r>
            <a:rPr lang="pt-BR" sz="3500" kern="1200"/>
            <a:t>jbraga@id.uff.br</a:t>
          </a:r>
          <a:endParaRPr lang="en-US" sz="3500" kern="1200"/>
        </a:p>
      </dsp:txBody>
      <dsp:txXfrm>
        <a:off x="5572800" y="325627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D02CE-5F80-461E-A83B-0DFB8641A7A0}" type="datetimeFigureOut">
              <a:rPr lang="pt-BR" smtClean="0"/>
              <a:t>27/04/2021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799278-D459-439E-A25D-499BFF72409D}" type="slidenum">
              <a:rPr lang="pt-BR" smtClean="0"/>
              <a:t>‹nº›</a:t>
            </a:fld>
            <a:endParaRPr lang="pt-BR"/>
          </a:p>
        </p:txBody>
      </p:sp>
    </p:spTree>
    <p:extLst>
      <p:ext uri="{BB962C8B-B14F-4D97-AF65-F5344CB8AC3E}">
        <p14:creationId xmlns:p14="http://schemas.microsoft.com/office/powerpoint/2010/main" val="273356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F1C1B1A-C709-43F6-84EB-536EC01CB9EE}" type="datetimeFigureOut">
              <a:rPr lang="pt-BR" smtClean="0"/>
              <a:t>27/04/2021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1429AE-2720-44D1-A629-E97781F9DC82}" type="slidenum">
              <a:rPr lang="pt-BR" smtClean="0"/>
              <a:t>‹nº›</a:t>
            </a:fld>
            <a:endParaRPr lang="pt-BR"/>
          </a:p>
        </p:txBody>
      </p:sp>
      <p:pic>
        <p:nvPicPr>
          <p:cNvPr id="7" name="Imagem 4">
            <a:extLst>
              <a:ext uri="{FF2B5EF4-FFF2-40B4-BE49-F238E27FC236}">
                <a16:creationId xmlns:a16="http://schemas.microsoft.com/office/drawing/2014/main" id="{25EE26FC-53E4-46B8-A2FD-28E7F1EC84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300" y="136525"/>
            <a:ext cx="1846500" cy="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535BFF38-262B-4A52-B667-4081546937B4}"/>
              </a:ext>
            </a:extLst>
          </p:cNvPr>
          <p:cNvSpPr/>
          <p:nvPr userDrawn="1"/>
        </p:nvSpPr>
        <p:spPr>
          <a:xfrm>
            <a:off x="1524000" y="1971042"/>
            <a:ext cx="9164714" cy="22869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24722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65664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30259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21276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C764DE79-268F-4C1A-8933-263129D2AF90}"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410038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05356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24842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0315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‹nº›</a:t>
            </a:fld>
            <a:endParaRPr lang="en-US" dirty="0"/>
          </a:p>
        </p:txBody>
      </p:sp>
      <p:pic>
        <p:nvPicPr>
          <p:cNvPr id="6" name="Imagem 5">
            <a:extLst>
              <a:ext uri="{FF2B5EF4-FFF2-40B4-BE49-F238E27FC236}">
                <a16:creationId xmlns:a16="http://schemas.microsoft.com/office/drawing/2014/main" id="{9C1C885B-7D03-49BB-B8FC-15CB0813793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6722" y="0"/>
            <a:ext cx="1422661"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10353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4DE79-268F-4C1A-8933-263129D2AF90}"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39889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4DE79-268F-4C1A-8933-263129D2AF90}"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15762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‹nº›</a:t>
            </a:fld>
            <a:endParaRPr lang="en-US" dirty="0"/>
          </a:p>
        </p:txBody>
      </p:sp>
      <p:sp>
        <p:nvSpPr>
          <p:cNvPr id="7" name="Triângulo Retângulo 6">
            <a:extLst>
              <a:ext uri="{FF2B5EF4-FFF2-40B4-BE49-F238E27FC236}">
                <a16:creationId xmlns:a16="http://schemas.microsoft.com/office/drawing/2014/main" id="{36D7FBE6-B069-4F22-8E0F-93B9582349C2}"/>
              </a:ext>
            </a:extLst>
          </p:cNvPr>
          <p:cNvSpPr/>
          <p:nvPr userDrawn="1"/>
        </p:nvSpPr>
        <p:spPr>
          <a:xfrm rot="16200000">
            <a:off x="9482228" y="4149121"/>
            <a:ext cx="2700000" cy="27000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a:extLst>
              <a:ext uri="{FF2B5EF4-FFF2-40B4-BE49-F238E27FC236}">
                <a16:creationId xmlns:a16="http://schemas.microsoft.com/office/drawing/2014/main" id="{DF553DC6-4D21-47DF-98E2-8C59E6675EB0}"/>
              </a:ext>
            </a:extLst>
          </p:cNvPr>
          <p:cNvPicPr>
            <a:picLocks noChangeAspect="1"/>
          </p:cNvPicPr>
          <p:nvPr userDrawn="1"/>
        </p:nvPicPr>
        <p:blipFill rotWithShape="1">
          <a:blip r:embed="rId13"/>
          <a:srcRect l="11511" t="29" r="29800" b="41191"/>
          <a:stretch/>
        </p:blipFill>
        <p:spPr>
          <a:xfrm>
            <a:off x="9311998" y="3969121"/>
            <a:ext cx="2880002" cy="2880001"/>
          </a:xfrm>
          <a:prstGeom prst="rect">
            <a:avLst/>
          </a:prstGeom>
        </p:spPr>
      </p:pic>
    </p:spTree>
    <p:extLst>
      <p:ext uri="{BB962C8B-B14F-4D97-AF65-F5344CB8AC3E}">
        <p14:creationId xmlns:p14="http://schemas.microsoft.com/office/powerpoint/2010/main" val="316356474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C8E19B52-0B0F-4038-8A96-BC4B75DF58B9}"/>
              </a:ext>
            </a:extLst>
          </p:cNvPr>
          <p:cNvSpPr>
            <a:spLocks noGrp="1"/>
          </p:cNvSpPr>
          <p:nvPr>
            <p:ph type="ctrTitle"/>
          </p:nvPr>
        </p:nvSpPr>
        <p:spPr>
          <a:xfrm>
            <a:off x="841248" y="548640"/>
            <a:ext cx="3600860" cy="5431536"/>
          </a:xfrm>
        </p:spPr>
        <p:txBody>
          <a:bodyPr vert="horz" lIns="91440" tIns="45720" rIns="91440" bIns="45720" rtlCol="0" anchor="ctr">
            <a:normAutofit/>
          </a:bodyPr>
          <a:lstStyle/>
          <a:p>
            <a:pPr algn="l">
              <a:spcAft>
                <a:spcPts val="1000"/>
              </a:spcAft>
            </a:pPr>
            <a:r>
              <a:rPr lang="en-US" sz="4200" b="1" kern="1200" dirty="0">
                <a:solidFill>
                  <a:schemeClr val="tx1"/>
                </a:solidFill>
                <a:latin typeface="+mj-lt"/>
                <a:ea typeface="+mj-ea"/>
                <a:cs typeface="+mj-cs"/>
              </a:rPr>
              <a:t>Applications and Challenges of the </a:t>
            </a:r>
            <a:r>
              <a:rPr lang="en-US" sz="4200" b="1" kern="1200" dirty="0" err="1">
                <a:solidFill>
                  <a:schemeClr val="tx1"/>
                </a:solidFill>
                <a:latin typeface="+mj-lt"/>
                <a:ea typeface="+mj-ea"/>
                <a:cs typeface="+mj-cs"/>
              </a:rPr>
              <a:t>Sraffian</a:t>
            </a:r>
            <a:r>
              <a:rPr lang="en-US" sz="4200" b="1" kern="1200" dirty="0">
                <a:solidFill>
                  <a:schemeClr val="tx1"/>
                </a:solidFill>
                <a:latin typeface="+mj-lt"/>
                <a:ea typeface="+mj-ea"/>
                <a:cs typeface="+mj-cs"/>
              </a:rPr>
              <a:t> </a:t>
            </a:r>
            <a:r>
              <a:rPr lang="en-US" sz="4200" b="1" kern="1200" dirty="0" err="1">
                <a:solidFill>
                  <a:schemeClr val="tx1"/>
                </a:solidFill>
                <a:latin typeface="+mj-lt"/>
                <a:ea typeface="+mj-ea"/>
                <a:cs typeface="+mj-cs"/>
              </a:rPr>
              <a:t>Supermultiplier</a:t>
            </a:r>
            <a:endParaRPr lang="en-US" sz="4200" kern="1200" dirty="0">
              <a:solidFill>
                <a:schemeClr val="tx1"/>
              </a:solidFill>
              <a:effectLst/>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ixaDeTexto 4">
            <a:extLst>
              <a:ext uri="{FF2B5EF4-FFF2-40B4-BE49-F238E27FC236}">
                <a16:creationId xmlns:a16="http://schemas.microsoft.com/office/drawing/2014/main" id="{369A7AC6-81A4-4316-9A41-5F3316DF672D}"/>
              </a:ext>
            </a:extLst>
          </p:cNvPr>
          <p:cNvSpPr txBox="1"/>
          <p:nvPr/>
        </p:nvSpPr>
        <p:spPr>
          <a:xfrm>
            <a:off x="5126418" y="552091"/>
            <a:ext cx="6224335" cy="5431536"/>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200" dirty="0"/>
              <a:t>Julia Braga (UFF/Brazil)</a:t>
            </a:r>
          </a:p>
          <a:p>
            <a:pPr indent="-228600" defTabSz="914400">
              <a:lnSpc>
                <a:spcPct val="90000"/>
              </a:lnSpc>
              <a:spcAft>
                <a:spcPts val="600"/>
              </a:spcAft>
              <a:buFont typeface="Arial" panose="020B0604020202020204" pitchFamily="34" charset="0"/>
              <a:buChar char="•"/>
            </a:pPr>
            <a:r>
              <a:rPr lang="en-US" sz="2200" dirty="0"/>
              <a:t>Ricardo Summa (UFRJ/Brazil)</a:t>
            </a:r>
          </a:p>
          <a:p>
            <a:pPr indent="-228600" defTabSz="914400">
              <a:lnSpc>
                <a:spcPct val="90000"/>
              </a:lnSpc>
              <a:spcAft>
                <a:spcPts val="600"/>
              </a:spcAft>
              <a:buFont typeface="Arial" panose="020B0604020202020204" pitchFamily="34" charset="0"/>
              <a:buChar char="•"/>
            </a:pPr>
            <a:endParaRPr lang="en-US" sz="2200" dirty="0"/>
          </a:p>
          <a:p>
            <a:pPr indent="-228600" defTabSz="914400">
              <a:lnSpc>
                <a:spcPct val="90000"/>
              </a:lnSpc>
              <a:spcAft>
                <a:spcPts val="600"/>
              </a:spcAft>
              <a:buFont typeface="Arial" panose="020B0604020202020204" pitchFamily="34" charset="0"/>
              <a:buChar char="•"/>
            </a:pPr>
            <a:endParaRPr lang="en-US" sz="2200" dirty="0"/>
          </a:p>
          <a:p>
            <a:pPr indent="-228600" defTabSz="914400">
              <a:lnSpc>
                <a:spcPct val="90000"/>
              </a:lnSpc>
              <a:spcAft>
                <a:spcPts val="600"/>
              </a:spcAft>
              <a:buFont typeface="Arial" panose="020B0604020202020204" pitchFamily="34" charset="0"/>
              <a:buChar char="•"/>
            </a:pPr>
            <a:r>
              <a:rPr lang="en-US" sz="2200" dirty="0"/>
              <a:t>April 28th, 2020</a:t>
            </a:r>
          </a:p>
          <a:p>
            <a:pPr indent="-228600" defTabSz="914400">
              <a:lnSpc>
                <a:spcPct val="90000"/>
              </a:lnSpc>
              <a:spcAft>
                <a:spcPts val="600"/>
              </a:spcAft>
              <a:buFont typeface="Arial" panose="020B0604020202020204" pitchFamily="34" charset="0"/>
              <a:buChar char="•"/>
            </a:pPr>
            <a:r>
              <a:rPr lang="en-US" sz="2200" b="0" i="0" dirty="0">
                <a:effectLst/>
              </a:rPr>
              <a:t>HEA Webinar Series 2021</a:t>
            </a:r>
            <a:endParaRPr lang="en-US" sz="2200" dirty="0"/>
          </a:p>
        </p:txBody>
      </p:sp>
    </p:spTree>
    <p:extLst>
      <p:ext uri="{BB962C8B-B14F-4D97-AF65-F5344CB8AC3E}">
        <p14:creationId xmlns:p14="http://schemas.microsoft.com/office/powerpoint/2010/main" val="213582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ixaDeTexto 15">
            <a:extLst>
              <a:ext uri="{FF2B5EF4-FFF2-40B4-BE49-F238E27FC236}">
                <a16:creationId xmlns:a16="http://schemas.microsoft.com/office/drawing/2014/main" id="{276D1DF9-93A0-455B-A9C4-AB317BDC7B1C}"/>
              </a:ext>
            </a:extLst>
          </p:cNvPr>
          <p:cNvSpPr txBox="1"/>
          <p:nvPr/>
        </p:nvSpPr>
        <p:spPr>
          <a:xfrm>
            <a:off x="695513" y="685800"/>
            <a:ext cx="10800972" cy="5486400"/>
          </a:xfrm>
          <a:prstGeom prst="rect">
            <a:avLst/>
          </a:prstGeom>
        </p:spPr>
        <p:txBody>
          <a:bodyPr vert="horz" lIns="91440" tIns="45720" rIns="91440" bIns="45720" rtlCol="0" anchor="t">
            <a:normAutofit/>
          </a:bodyPr>
          <a:lstStyle/>
          <a:p>
            <a:pPr marL="285750" indent="-228600" defTabSz="914400">
              <a:lnSpc>
                <a:spcPct val="90000"/>
              </a:lnSpc>
              <a:spcBef>
                <a:spcPts val="1200"/>
              </a:spcBef>
              <a:buFont typeface="Arial" panose="020B0604020202020204" pitchFamily="34" charset="0"/>
              <a:buChar char="•"/>
            </a:pPr>
            <a:r>
              <a:rPr lang="en-US" sz="2400" b="1" dirty="0">
                <a:solidFill>
                  <a:schemeClr val="tx1">
                    <a:lumMod val="65000"/>
                    <a:lumOff val="35000"/>
                  </a:schemeClr>
                </a:solidFill>
              </a:rPr>
              <a:t>R</a:t>
            </a:r>
            <a:r>
              <a:rPr lang="en-US" sz="2400" b="1" dirty="0">
                <a:solidFill>
                  <a:schemeClr val="tx1">
                    <a:lumMod val="65000"/>
                    <a:lumOff val="35000"/>
                  </a:schemeClr>
                </a:solidFill>
                <a:effectLst/>
              </a:rPr>
              <a:t>esearch agenda on empirical and applied versions of the </a:t>
            </a:r>
            <a:r>
              <a:rPr lang="en-US" sz="2400" b="1" dirty="0" err="1">
                <a:solidFill>
                  <a:schemeClr val="tx1">
                    <a:lumMod val="65000"/>
                    <a:lumOff val="35000"/>
                  </a:schemeClr>
                </a:solidFill>
                <a:effectLst/>
              </a:rPr>
              <a:t>Supermultiplier</a:t>
            </a:r>
            <a:r>
              <a:rPr lang="en-US" sz="2400" b="1" dirty="0">
                <a:solidFill>
                  <a:schemeClr val="tx1">
                    <a:lumMod val="65000"/>
                    <a:lumOff val="35000"/>
                  </a:schemeClr>
                </a:solidFill>
                <a:effectLst/>
              </a:rPr>
              <a:t> model</a:t>
            </a: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1) Some papers u</a:t>
            </a:r>
            <a:r>
              <a:rPr lang="en-US" sz="2400" dirty="0">
                <a:solidFill>
                  <a:schemeClr val="tx1">
                    <a:lumMod val="65000"/>
                    <a:lumOff val="35000"/>
                  </a:schemeClr>
                </a:solidFill>
              </a:rPr>
              <a:t>se e</a:t>
            </a:r>
            <a:r>
              <a:rPr lang="en-US" sz="2400" dirty="0">
                <a:solidFill>
                  <a:schemeClr val="tx1">
                    <a:lumMod val="65000"/>
                    <a:lumOff val="35000"/>
                  </a:schemeClr>
                </a:solidFill>
                <a:effectLst/>
              </a:rPr>
              <a:t>conometric tools (</a:t>
            </a:r>
            <a:r>
              <a:rPr lang="en-US" sz="2400">
                <a:solidFill>
                  <a:schemeClr val="tx1">
                    <a:lumMod val="65000"/>
                    <a:lumOff val="35000"/>
                  </a:schemeClr>
                </a:solidFill>
                <a:effectLst/>
              </a:rPr>
              <a:t>with differ </a:t>
            </a:r>
            <a:r>
              <a:rPr lang="en-US" sz="2400" dirty="0">
                <a:solidFill>
                  <a:schemeClr val="tx1">
                    <a:lumMod val="65000"/>
                    <a:lumOff val="35000"/>
                  </a:schemeClr>
                </a:solidFill>
                <a:effectLst/>
              </a:rPr>
              <a:t>methodological approaches) for different countries and periods (Braga, 2006, Medici, 2011, Girardi and </a:t>
            </a:r>
            <a:r>
              <a:rPr lang="en-US" sz="2400" dirty="0" err="1">
                <a:solidFill>
                  <a:schemeClr val="tx1">
                    <a:lumMod val="65000"/>
                    <a:lumOff val="35000"/>
                  </a:schemeClr>
                </a:solidFill>
                <a:effectLst/>
              </a:rPr>
              <a:t>Pariboni</a:t>
            </a:r>
            <a:r>
              <a:rPr lang="en-US" sz="2400" dirty="0">
                <a:solidFill>
                  <a:schemeClr val="tx1">
                    <a:lumMod val="65000"/>
                    <a:lumOff val="35000"/>
                  </a:schemeClr>
                </a:solidFill>
                <a:effectLst/>
              </a:rPr>
              <a:t>, 2016,2020; </a:t>
            </a:r>
            <a:r>
              <a:rPr lang="en-US" sz="2400" dirty="0" err="1">
                <a:solidFill>
                  <a:schemeClr val="tx1">
                    <a:lumMod val="65000"/>
                    <a:lumOff val="35000"/>
                  </a:schemeClr>
                </a:solidFill>
                <a:effectLst/>
              </a:rPr>
              <a:t>Fiorito</a:t>
            </a:r>
            <a:r>
              <a:rPr lang="en-US" sz="2400" dirty="0">
                <a:solidFill>
                  <a:schemeClr val="tx1">
                    <a:lumMod val="65000"/>
                    <a:lumOff val="35000"/>
                  </a:schemeClr>
                </a:solidFill>
                <a:effectLst/>
              </a:rPr>
              <a:t>, 2018; Braga, 2020; Pérez-Montiel and </a:t>
            </a:r>
            <a:r>
              <a:rPr lang="en-US" sz="2400" dirty="0" err="1">
                <a:solidFill>
                  <a:schemeClr val="tx1">
                    <a:lumMod val="65000"/>
                    <a:lumOff val="35000"/>
                  </a:schemeClr>
                </a:solidFill>
                <a:effectLst/>
              </a:rPr>
              <a:t>Erbina</a:t>
            </a:r>
            <a:r>
              <a:rPr lang="en-US" sz="2400" dirty="0">
                <a:solidFill>
                  <a:schemeClr val="tx1">
                    <a:lumMod val="65000"/>
                    <a:lumOff val="35000"/>
                  </a:schemeClr>
                </a:solidFill>
                <a:effectLst/>
              </a:rPr>
              <a:t>, 2020; </a:t>
            </a:r>
            <a:r>
              <a:rPr lang="en-US" sz="2400" dirty="0" err="1">
                <a:solidFill>
                  <a:schemeClr val="tx1">
                    <a:lumMod val="65000"/>
                    <a:lumOff val="35000"/>
                  </a:schemeClr>
                </a:solidFill>
                <a:effectLst/>
              </a:rPr>
              <a:t>Fazzari</a:t>
            </a:r>
            <a:r>
              <a:rPr lang="en-US" sz="2400" dirty="0">
                <a:solidFill>
                  <a:schemeClr val="tx1">
                    <a:lumMod val="65000"/>
                    <a:lumOff val="35000"/>
                  </a:schemeClr>
                </a:solidFill>
                <a:effectLst/>
              </a:rPr>
              <a:t> et al. 2020; Girardi et al., 2020; </a:t>
            </a:r>
            <a:r>
              <a:rPr lang="en-US" sz="2400" dirty="0" err="1">
                <a:solidFill>
                  <a:schemeClr val="tx1">
                    <a:lumMod val="65000"/>
                    <a:lumOff val="35000"/>
                  </a:schemeClr>
                </a:solidFill>
                <a:effectLst/>
              </a:rPr>
              <a:t>Haluska</a:t>
            </a:r>
            <a:r>
              <a:rPr lang="en-US" sz="2400" dirty="0">
                <a:solidFill>
                  <a:schemeClr val="tx1">
                    <a:lumMod val="65000"/>
                    <a:lumOff val="35000"/>
                  </a:schemeClr>
                </a:solidFill>
                <a:effectLst/>
              </a:rPr>
              <a:t> et al., 2020); </a:t>
            </a:r>
          </a:p>
          <a:p>
            <a:pPr marL="742950" lvl="1"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ffectLst/>
            </a:endParaRP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(2) Multi- sectorial (input-output) </a:t>
            </a:r>
            <a:r>
              <a:rPr lang="en-US" sz="2400" dirty="0" err="1">
                <a:solidFill>
                  <a:schemeClr val="tx1">
                    <a:lumMod val="65000"/>
                    <a:lumOff val="35000"/>
                  </a:schemeClr>
                </a:solidFill>
                <a:effectLst/>
              </a:rPr>
              <a:t>Supermultiplier</a:t>
            </a:r>
            <a:r>
              <a:rPr lang="en-US" sz="2400" dirty="0">
                <a:solidFill>
                  <a:schemeClr val="tx1">
                    <a:lumMod val="65000"/>
                    <a:lumOff val="35000"/>
                  </a:schemeClr>
                </a:solidFill>
                <a:effectLst/>
              </a:rPr>
              <a:t> models calibrated by empirical data (Freitas and Dweck (2010), Cornelio, Freitas and </a:t>
            </a:r>
            <a:r>
              <a:rPr lang="en-US" sz="2400" dirty="0" err="1">
                <a:solidFill>
                  <a:schemeClr val="tx1">
                    <a:lumMod val="65000"/>
                    <a:lumOff val="35000"/>
                  </a:schemeClr>
                </a:solidFill>
                <a:effectLst/>
              </a:rPr>
              <a:t>Busato</a:t>
            </a:r>
            <a:r>
              <a:rPr lang="en-US" sz="2400" dirty="0">
                <a:solidFill>
                  <a:schemeClr val="tx1">
                    <a:lumMod val="65000"/>
                    <a:lumOff val="35000"/>
                  </a:schemeClr>
                </a:solidFill>
              </a:rPr>
              <a:t>, </a:t>
            </a:r>
            <a:r>
              <a:rPr lang="en-US" sz="2400" dirty="0">
                <a:solidFill>
                  <a:schemeClr val="tx1">
                    <a:lumMod val="65000"/>
                    <a:lumOff val="35000"/>
                  </a:schemeClr>
                </a:solidFill>
                <a:effectLst/>
              </a:rPr>
              <a:t>2018, Portella-Carbo (2016), Portella-Carbo and De Juan (2019));</a:t>
            </a:r>
          </a:p>
          <a:p>
            <a:pPr marL="742950" lvl="1"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ffectLst/>
            </a:endParaRP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 (3</a:t>
            </a:r>
            <a:r>
              <a:rPr lang="en-US" sz="2400" dirty="0">
                <a:solidFill>
                  <a:schemeClr val="tx1">
                    <a:lumMod val="65000"/>
                    <a:lumOff val="35000"/>
                  </a:schemeClr>
                </a:solidFill>
              </a:rPr>
              <a:t>) Simulations of the </a:t>
            </a:r>
            <a:r>
              <a:rPr lang="en-US" sz="2400" dirty="0" err="1">
                <a:solidFill>
                  <a:schemeClr val="tx1">
                    <a:lumMod val="65000"/>
                    <a:lumOff val="35000"/>
                  </a:schemeClr>
                </a:solidFill>
              </a:rPr>
              <a:t>Supermultiplier</a:t>
            </a:r>
            <a:r>
              <a:rPr lang="en-US" sz="2400" dirty="0">
                <a:solidFill>
                  <a:schemeClr val="tx1">
                    <a:lumMod val="65000"/>
                    <a:lumOff val="35000"/>
                  </a:schemeClr>
                </a:solidFill>
              </a:rPr>
              <a:t> mechanism </a:t>
            </a:r>
            <a:r>
              <a:rPr lang="en-US" sz="2400" dirty="0">
                <a:solidFill>
                  <a:schemeClr val="tx1">
                    <a:lumMod val="65000"/>
                    <a:lumOff val="35000"/>
                  </a:schemeClr>
                </a:solidFill>
                <a:effectLst/>
              </a:rPr>
              <a:t>with stylized calibrated parameters (</a:t>
            </a:r>
            <a:r>
              <a:rPr lang="en-US" sz="2400" dirty="0" err="1">
                <a:solidFill>
                  <a:schemeClr val="tx1">
                    <a:lumMod val="65000"/>
                    <a:lumOff val="35000"/>
                  </a:schemeClr>
                </a:solidFill>
                <a:effectLst/>
              </a:rPr>
              <a:t>Haluska</a:t>
            </a:r>
            <a:r>
              <a:rPr lang="en-US" sz="2400" dirty="0">
                <a:solidFill>
                  <a:schemeClr val="tx1">
                    <a:lumMod val="65000"/>
                    <a:lumOff val="35000"/>
                  </a:schemeClr>
                </a:solidFill>
                <a:effectLst/>
              </a:rPr>
              <a:t>, Summa and Serrano (2021)).</a:t>
            </a: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428344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Imagem 6" descr="Logotipo&#10;&#10;Descrição gerada automaticamente">
            <a:extLst>
              <a:ext uri="{FF2B5EF4-FFF2-40B4-BE49-F238E27FC236}">
                <a16:creationId xmlns:a16="http://schemas.microsoft.com/office/drawing/2014/main" id="{408194A4-DAED-4203-A03D-3A0407ED68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349" y="2688424"/>
            <a:ext cx="3661831" cy="1501350"/>
          </a:xfrm>
          <a:prstGeom prst="rect">
            <a:avLst/>
          </a:prstGeom>
        </p:spPr>
      </p:pic>
      <p:sp>
        <p:nvSpPr>
          <p:cNvPr id="5" name="Rectangle 2">
            <a:extLst>
              <a:ext uri="{FF2B5EF4-FFF2-40B4-BE49-F238E27FC236}">
                <a16:creationId xmlns:a16="http://schemas.microsoft.com/office/drawing/2014/main" id="{2A881CCD-644F-4630-A518-5A41DAA2AABA}"/>
              </a:ext>
            </a:extLst>
          </p:cNvPr>
          <p:cNvSpPr>
            <a:spLocks noChangeArrowheads="1"/>
          </p:cNvSpPr>
          <p:nvPr/>
        </p:nvSpPr>
        <p:spPr bwMode="auto">
          <a:xfrm>
            <a:off x="6090574" y="603504"/>
            <a:ext cx="5824058" cy="5457467"/>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1" i="0" u="none" strike="noStrike" cap="none" normalizeH="0" baseline="0" dirty="0">
                <a:ln>
                  <a:noFill/>
                </a:ln>
                <a:solidFill>
                  <a:srgbClr val="000000"/>
                </a:solidFill>
                <a:effectLst/>
              </a:rPr>
              <a:t>Brazilian Keynesian Association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Since 2008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2nd largest Keynesian Association (150 signatories)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14th Meeting 2021</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endParaRPr kumimoji="0" lang="en-US" altLang="pt-BR" b="0" i="0" u="none" strike="noStrike" cap="none" normalizeH="0" baseline="0" dirty="0">
              <a:ln>
                <a:noFill/>
              </a:ln>
              <a:solidFill>
                <a:srgbClr val="000000"/>
              </a:solidFill>
              <a:effectLst/>
            </a:endParaRP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1" i="0" u="none" strike="noStrike" cap="none" normalizeH="0" baseline="0" dirty="0">
                <a:ln>
                  <a:noFill/>
                </a:ln>
                <a:solidFill>
                  <a:srgbClr val="000000"/>
                </a:solidFill>
                <a:effectLst/>
              </a:rPr>
              <a:t>Products :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Books (3rd)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Thematic </a:t>
            </a:r>
            <a:r>
              <a:rPr lang="en-US" altLang="pt-BR" dirty="0">
                <a:solidFill>
                  <a:srgbClr val="000000"/>
                </a:solidFill>
              </a:rPr>
              <a:t>Reports</a:t>
            </a:r>
            <a:r>
              <a:rPr kumimoji="0" lang="en-US" altLang="pt-BR" b="0" i="0" u="none" strike="noStrike" cap="none" normalizeH="0" baseline="0" dirty="0">
                <a:ln>
                  <a:noFill/>
                </a:ln>
                <a:solidFill>
                  <a:srgbClr val="000000"/>
                </a:solidFill>
                <a:effectLst/>
              </a:rPr>
              <a:t> - collections of members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endParaRPr lang="en-US" altLang="pt-BR" dirty="0">
              <a:solidFill>
                <a:srgbClr val="000000"/>
              </a:solidFill>
            </a:endParaRPr>
          </a:p>
          <a:p>
            <a:pPr marL="342900" indent="-228600" defTabSz="914400" fontAlgn="base">
              <a:lnSpc>
                <a:spcPct val="90000"/>
              </a:lnSpc>
              <a:spcBef>
                <a:spcPct val="0"/>
              </a:spcBef>
              <a:spcAft>
                <a:spcPts val="600"/>
              </a:spcAft>
              <a:buFont typeface="Arial" panose="020B0604020202020204" pitchFamily="34" charset="0"/>
              <a:buChar char="•"/>
            </a:pPr>
            <a:r>
              <a:rPr lang="pt-BR" b="1" dirty="0">
                <a:solidFill>
                  <a:srgbClr val="000000"/>
                </a:solidFill>
              </a:rPr>
              <a:t>III WORKSHOP ALUMNI AKB</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Students graduated from the AKB School. </a:t>
            </a: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pt-BR" altLang="pt-BR" b="1" i="0" u="none" strike="noStrike" cap="none" normalizeH="0" baseline="0" dirty="0">
                <a:ln>
                  <a:noFill/>
                </a:ln>
                <a:solidFill>
                  <a:srgbClr val="000000"/>
                </a:solidFill>
                <a:effectLst/>
              </a:rPr>
              <a:t>V ESCOLA DA AKB-YSI 2021. </a:t>
            </a:r>
            <a:r>
              <a:rPr kumimoji="0" lang="en-US" altLang="pt-BR" b="1" i="0" u="none" strike="noStrike" cap="none" normalizeH="0" baseline="0" dirty="0">
                <a:ln>
                  <a:noFill/>
                </a:ln>
                <a:solidFill>
                  <a:srgbClr val="000000"/>
                </a:solidFill>
                <a:effectLst/>
              </a:rPr>
              <a:t>AKB School (5th) </a:t>
            </a:r>
            <a:r>
              <a:rPr kumimoji="0" lang="en-US" altLang="pt-BR" b="0" i="0" u="none" strike="noStrike" cap="none" normalizeH="0" baseline="0" dirty="0">
                <a:ln>
                  <a:noFill/>
                </a:ln>
                <a:solidFill>
                  <a:srgbClr val="000000"/>
                </a:solidFill>
                <a:effectLst/>
              </a:rPr>
              <a:t>- Largest Summer School in Brazil</a:t>
            </a:r>
            <a:endParaRPr lang="en-US" altLang="pt-BR" dirty="0">
              <a:solidFill>
                <a:srgbClr val="000000"/>
              </a:solidFill>
            </a:endParaRPr>
          </a:p>
          <a:p>
            <a:pPr marL="342900" marR="0" lvl="0" indent="-228600" defTabSz="914400" fontAlgn="base">
              <a:lnSpc>
                <a:spcPct val="90000"/>
              </a:lnSpc>
              <a:spcBef>
                <a:spcPct val="0"/>
              </a:spcBef>
              <a:spcAft>
                <a:spcPts val="600"/>
              </a:spcAft>
              <a:buClrTx/>
              <a:buSzTx/>
              <a:buFont typeface="Arial" panose="020B0604020202020204" pitchFamily="34" charset="0"/>
              <a:buChar char="•"/>
              <a:tabLst/>
            </a:pPr>
            <a:r>
              <a:rPr kumimoji="0" lang="en-US" altLang="pt-BR" b="0" i="0" u="none" strike="noStrike" cap="none" normalizeH="0" baseline="0" dirty="0">
                <a:ln>
                  <a:noFill/>
                </a:ln>
                <a:solidFill>
                  <a:srgbClr val="000000"/>
                </a:solidFill>
                <a:effectLst/>
              </a:rPr>
              <a:t>Partnership with YSI INET SEP.</a:t>
            </a:r>
          </a:p>
          <a:p>
            <a:pPr marL="0" marR="0" lvl="0" indent="-228600" defTabSz="914400" fontAlgn="base">
              <a:lnSpc>
                <a:spcPct val="90000"/>
              </a:lnSpc>
              <a:spcBef>
                <a:spcPct val="0"/>
              </a:spcBef>
              <a:spcAft>
                <a:spcPts val="600"/>
              </a:spcAft>
              <a:buClrTx/>
              <a:buSzTx/>
              <a:buFont typeface="Arial" panose="020B0604020202020204" pitchFamily="34" charset="0"/>
              <a:buChar char="•"/>
              <a:tabLst/>
            </a:pPr>
            <a:endParaRPr lang="en-US" altLang="pt-BR" dirty="0">
              <a:solidFill>
                <a:srgbClr val="000000"/>
              </a:solidFill>
            </a:endParaRPr>
          </a:p>
        </p:txBody>
      </p:sp>
      <p:sp>
        <p:nvSpPr>
          <p:cNvPr id="2" name="Espaço Reservado para Número de Slide 1">
            <a:extLst>
              <a:ext uri="{FF2B5EF4-FFF2-40B4-BE49-F238E27FC236}">
                <a16:creationId xmlns:a16="http://schemas.microsoft.com/office/drawing/2014/main" id="{DBC7D613-B8DC-46D2-83D9-47796178B528}"/>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898989"/>
                </a:solidFill>
              </a:rPr>
              <a:pPr defTabSz="914400">
                <a:spcAft>
                  <a:spcPts val="600"/>
                </a:spcAft>
              </a:pPr>
              <a:t>11</a:t>
            </a:fld>
            <a:endParaRPr lang="en-US" sz="1100">
              <a:solidFill>
                <a:srgbClr val="898989"/>
              </a:solidFill>
            </a:endParaRPr>
          </a:p>
        </p:txBody>
      </p:sp>
      <p:sp>
        <p:nvSpPr>
          <p:cNvPr id="13" name="CaixaDeTexto 12">
            <a:extLst>
              <a:ext uri="{FF2B5EF4-FFF2-40B4-BE49-F238E27FC236}">
                <a16:creationId xmlns:a16="http://schemas.microsoft.com/office/drawing/2014/main" id="{A6AD3F03-FCB2-4148-AA2B-2A0612D028AA}"/>
              </a:ext>
            </a:extLst>
          </p:cNvPr>
          <p:cNvSpPr txBox="1"/>
          <p:nvPr/>
        </p:nvSpPr>
        <p:spPr>
          <a:xfrm>
            <a:off x="393918" y="4740001"/>
            <a:ext cx="4349692" cy="369332"/>
          </a:xfrm>
          <a:prstGeom prst="rect">
            <a:avLst/>
          </a:prstGeom>
          <a:noFill/>
        </p:spPr>
        <p:txBody>
          <a:bodyPr wrap="square">
            <a:spAutoFit/>
          </a:bodyPr>
          <a:lstStyle/>
          <a:p>
            <a:r>
              <a:rPr lang="pt-BR" dirty="0"/>
              <a:t>https://associacaokeynesianabrasileira.org/</a:t>
            </a:r>
          </a:p>
        </p:txBody>
      </p:sp>
    </p:spTree>
    <p:extLst>
      <p:ext uri="{BB962C8B-B14F-4D97-AF65-F5344CB8AC3E}">
        <p14:creationId xmlns:p14="http://schemas.microsoft.com/office/powerpoint/2010/main" val="255687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spaço Reservado para Número de Slide 1">
            <a:extLst>
              <a:ext uri="{FF2B5EF4-FFF2-40B4-BE49-F238E27FC236}">
                <a16:creationId xmlns:a16="http://schemas.microsoft.com/office/drawing/2014/main" id="{DA32D8B7-A9C5-4015-BEA8-ADC07267C193}"/>
              </a:ext>
            </a:extLst>
          </p:cNvPr>
          <p:cNvSpPr>
            <a:spLocks noGrp="1"/>
          </p:cNvSpPr>
          <p:nvPr>
            <p:ph type="sldNum" sz="quarter" idx="12"/>
          </p:nvPr>
        </p:nvSpPr>
        <p:spPr>
          <a:xfrm>
            <a:off x="8610600" y="6356350"/>
            <a:ext cx="2743200" cy="365125"/>
          </a:xfrm>
        </p:spPr>
        <p:txBody>
          <a:bodyPr>
            <a:normAutofit/>
          </a:bodyPr>
          <a:lstStyle/>
          <a:p>
            <a:pPr>
              <a:spcAft>
                <a:spcPts val="600"/>
              </a:spcAft>
            </a:pPr>
            <a:fld id="{48F63A3B-78C7-47BE-AE5E-E10140E04643}" type="slidenum">
              <a:rPr lang="en-US" smtClean="0"/>
              <a:pPr>
                <a:spcAft>
                  <a:spcPts val="600"/>
                </a:spcAft>
              </a:pPr>
              <a:t>12</a:t>
            </a:fld>
            <a:endParaRPr lang="en-US"/>
          </a:p>
        </p:txBody>
      </p:sp>
      <p:graphicFrame>
        <p:nvGraphicFramePr>
          <p:cNvPr id="6" name="Espaço Reservado para Conteúdo 3">
            <a:extLst>
              <a:ext uri="{FF2B5EF4-FFF2-40B4-BE49-F238E27FC236}">
                <a16:creationId xmlns:a16="http://schemas.microsoft.com/office/drawing/2014/main" id="{DB9FA532-CE35-412E-A730-0D877818779E}"/>
              </a:ext>
            </a:extLst>
          </p:cNvPr>
          <p:cNvGraphicFramePr>
            <a:graphicFrameLocks noGrp="1"/>
          </p:cNvGraphicFramePr>
          <p:nvPr>
            <p:ph idx="1"/>
            <p:extLst>
              <p:ext uri="{D42A27DB-BD31-4B8C-83A1-F6EECF244321}">
                <p14:modId xmlns:p14="http://schemas.microsoft.com/office/powerpoint/2010/main" val="17582557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19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DF09CD-25B8-4B12-8634-158BA767BC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12" name="Rectangle 11">
              <a:extLst>
                <a:ext uri="{FF2B5EF4-FFF2-40B4-BE49-F238E27FC236}">
                  <a16:creationId xmlns:a16="http://schemas.microsoft.com/office/drawing/2014/main" id="{9D1DCDDC-E189-49ED-BAB0-BF014853B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3" name="Rectangle 12">
              <a:extLst>
                <a:ext uri="{FF2B5EF4-FFF2-40B4-BE49-F238E27FC236}">
                  <a16:creationId xmlns:a16="http://schemas.microsoft.com/office/drawing/2014/main" id="{3A30EFBC-FDAD-4CE7-8222-23968A79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15" name="Freeform: Shape 14">
            <a:extLst>
              <a:ext uri="{FF2B5EF4-FFF2-40B4-BE49-F238E27FC236}">
                <a16:creationId xmlns:a16="http://schemas.microsoft.com/office/drawing/2014/main" id="{C5E33FA7-5CA0-4E9A-8D01-D8EDB5F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aixaDeTexto 1">
            <a:extLst>
              <a:ext uri="{FF2B5EF4-FFF2-40B4-BE49-F238E27FC236}">
                <a16:creationId xmlns:a16="http://schemas.microsoft.com/office/drawing/2014/main" id="{9C694A13-F3AA-48A3-B4DE-A13A5EB337A8}"/>
              </a:ext>
            </a:extLst>
          </p:cNvPr>
          <p:cNvSpPr txBox="1"/>
          <p:nvPr/>
        </p:nvSpPr>
        <p:spPr>
          <a:xfrm>
            <a:off x="518716" y="1220598"/>
            <a:ext cx="10668004" cy="4886587"/>
          </a:xfrm>
          <a:prstGeom prst="rect">
            <a:avLst/>
          </a:prstGeom>
        </p:spPr>
        <p:txBody>
          <a:bodyPr vert="horz" lIns="91440" tIns="45720" rIns="91440" bIns="45720" rtlCol="0">
            <a:normAutofit fontScale="85000" lnSpcReduction="10000"/>
          </a:bodyPr>
          <a:lstStyle/>
          <a:p>
            <a:pPr marL="742950" lvl="1" indent="-228600" defTabSz="914400">
              <a:lnSpc>
                <a:spcPct val="90000"/>
              </a:lnSpc>
              <a:spcBef>
                <a:spcPts val="1800"/>
              </a:spcBef>
              <a:buFont typeface="Arial" panose="020B0604020202020204" pitchFamily="34" charset="0"/>
              <a:buChar char="•"/>
            </a:pPr>
            <a:r>
              <a:rPr lang="en-US" sz="3200" b="1" i="0" u="none" strike="noStrike" dirty="0" err="1">
                <a:solidFill>
                  <a:schemeClr val="tx1">
                    <a:alpha val="60000"/>
                  </a:schemeClr>
                </a:solidFill>
                <a:effectLst/>
              </a:rPr>
              <a:t>Supermultiplier</a:t>
            </a:r>
            <a:r>
              <a:rPr lang="en-US" sz="3200" b="1" i="0" u="none" strike="noStrike" dirty="0">
                <a:solidFill>
                  <a:schemeClr val="tx1">
                    <a:alpha val="60000"/>
                  </a:schemeClr>
                </a:solidFill>
                <a:effectLst/>
              </a:rPr>
              <a:t> mechanism </a:t>
            </a:r>
            <a:r>
              <a:rPr lang="en-US" sz="3200" b="0" i="0" u="none" strike="noStrike" dirty="0">
                <a:solidFill>
                  <a:schemeClr val="tx1">
                    <a:alpha val="60000"/>
                  </a:schemeClr>
                </a:solidFill>
                <a:effectLst/>
              </a:rPr>
              <a:t>-&gt; Interaction between  Income multiplier and Investment accelerator. </a:t>
            </a:r>
          </a:p>
          <a:p>
            <a:pPr marL="742950" lvl="1" indent="-228600" defTabSz="914400">
              <a:lnSpc>
                <a:spcPct val="90000"/>
              </a:lnSpc>
              <a:spcBef>
                <a:spcPts val="1800"/>
              </a:spcBef>
              <a:buFont typeface="Arial" panose="020B0604020202020204" pitchFamily="34" charset="0"/>
              <a:buChar char="•"/>
            </a:pPr>
            <a:r>
              <a:rPr lang="en-US" sz="3200" dirty="0">
                <a:solidFill>
                  <a:schemeClr val="tx1">
                    <a:alpha val="60000"/>
                  </a:schemeClr>
                </a:solidFill>
              </a:rPr>
              <a:t>Its an old idea that </a:t>
            </a:r>
            <a:r>
              <a:rPr lang="en-US" sz="3200" b="0" i="0" u="none" strike="noStrike" dirty="0">
                <a:solidFill>
                  <a:schemeClr val="tx1">
                    <a:alpha val="60000"/>
                  </a:schemeClr>
                </a:solidFill>
                <a:effectLst/>
              </a:rPr>
              <a:t>practically disappeared in the mid-1950s and was  rescued by Serrano (1995)- combining with the surplus approach.</a:t>
            </a:r>
          </a:p>
          <a:p>
            <a:pPr marL="742950" lvl="1" indent="-228600" defTabSz="914400">
              <a:lnSpc>
                <a:spcPct val="90000"/>
              </a:lnSpc>
              <a:spcBef>
                <a:spcPts val="1800"/>
              </a:spcBef>
              <a:buFont typeface="Arial" panose="020B0604020202020204" pitchFamily="34" charset="0"/>
              <a:buChar char="•"/>
            </a:pPr>
            <a:r>
              <a:rPr lang="en-US" sz="3200" b="0" i="0" u="none" strike="noStrike" dirty="0">
                <a:solidFill>
                  <a:schemeClr val="tx1">
                    <a:alpha val="60000"/>
                  </a:schemeClr>
                </a:solidFill>
                <a:effectLst/>
              </a:rPr>
              <a:t>The stability of the model was provided by Freitas and Serrano (2015) only in 2015. It </a:t>
            </a:r>
            <a:r>
              <a:rPr lang="en-US" sz="3200" dirty="0">
                <a:solidFill>
                  <a:schemeClr val="tx1">
                    <a:alpha val="60000"/>
                  </a:schemeClr>
                </a:solidFill>
              </a:rPr>
              <a:t>does not suffer from Harrod’s </a:t>
            </a:r>
            <a:r>
              <a:rPr lang="en-US" sz="3200" b="0" i="0" u="none" strike="noStrike" dirty="0">
                <a:solidFill>
                  <a:schemeClr val="tx1">
                    <a:alpha val="60000"/>
                  </a:schemeClr>
                </a:solidFill>
                <a:effectLst/>
              </a:rPr>
              <a:t>instability.</a:t>
            </a:r>
          </a:p>
          <a:p>
            <a:pPr marL="742950" lvl="1" indent="-228600" defTabSz="914400">
              <a:lnSpc>
                <a:spcPct val="90000"/>
              </a:lnSpc>
              <a:spcBef>
                <a:spcPts val="1800"/>
              </a:spcBef>
              <a:buFont typeface="Arial" panose="020B0604020202020204" pitchFamily="34" charset="0"/>
              <a:buChar char="•"/>
            </a:pPr>
            <a:r>
              <a:rPr lang="en-US" sz="3200" b="0" i="0" u="none" strike="noStrike" dirty="0">
                <a:solidFill>
                  <a:schemeClr val="tx1">
                    <a:alpha val="60000"/>
                  </a:schemeClr>
                </a:solidFill>
                <a:effectLst/>
              </a:rPr>
              <a:t> Now it is a widespread &gt;  named as a class of ‘autonomous demand led growth models’ by Allain (2015, 2019), Lavoie (2016, 2017), </a:t>
            </a:r>
            <a:r>
              <a:rPr lang="en-US" sz="3200" b="0" i="0" u="none" strike="noStrike" dirty="0" err="1">
                <a:solidFill>
                  <a:schemeClr val="tx1">
                    <a:alpha val="60000"/>
                  </a:schemeClr>
                </a:solidFill>
                <a:effectLst/>
              </a:rPr>
              <a:t>Palley</a:t>
            </a:r>
            <a:r>
              <a:rPr lang="en-US" sz="3200" b="0" i="0" u="none" strike="noStrike" dirty="0">
                <a:solidFill>
                  <a:schemeClr val="tx1">
                    <a:alpha val="60000"/>
                  </a:schemeClr>
                </a:solidFill>
                <a:effectLst/>
              </a:rPr>
              <a:t> (2019) </a:t>
            </a:r>
            <a:r>
              <a:rPr lang="en-US" sz="3200" b="0" i="0" u="none" strike="noStrike" dirty="0" err="1">
                <a:solidFill>
                  <a:schemeClr val="tx1">
                    <a:alpha val="60000"/>
                  </a:schemeClr>
                </a:solidFill>
                <a:effectLst/>
              </a:rPr>
              <a:t>Fazzari</a:t>
            </a:r>
            <a:r>
              <a:rPr lang="en-US" sz="3200" b="0" i="0" u="none" strike="noStrike" dirty="0">
                <a:solidFill>
                  <a:schemeClr val="tx1">
                    <a:alpha val="60000"/>
                  </a:schemeClr>
                </a:solidFill>
                <a:effectLst/>
              </a:rPr>
              <a:t> et al. (2020)</a:t>
            </a:r>
            <a:r>
              <a:rPr lang="en-US" sz="3200" dirty="0">
                <a:solidFill>
                  <a:schemeClr val="tx1">
                    <a:alpha val="60000"/>
                  </a:schemeClr>
                </a:solidFill>
              </a:rPr>
              <a:t> </a:t>
            </a:r>
            <a:r>
              <a:rPr lang="en-US" sz="3200" dirty="0" err="1">
                <a:solidFill>
                  <a:schemeClr val="tx1">
                    <a:alpha val="60000"/>
                  </a:schemeClr>
                </a:solidFill>
              </a:rPr>
              <a:t>Dutt</a:t>
            </a:r>
            <a:r>
              <a:rPr lang="en-US" sz="3200" dirty="0">
                <a:solidFill>
                  <a:schemeClr val="tx1">
                    <a:alpha val="60000"/>
                  </a:schemeClr>
                </a:solidFill>
              </a:rPr>
              <a:t> (2019))</a:t>
            </a:r>
          </a:p>
          <a:p>
            <a:pPr marL="742950" lvl="1" indent="-228600" defTabSz="914400">
              <a:lnSpc>
                <a:spcPct val="90000"/>
              </a:lnSpc>
              <a:spcBef>
                <a:spcPts val="1800"/>
              </a:spcBef>
              <a:buFont typeface="Arial" panose="020B0604020202020204" pitchFamily="34" charset="0"/>
              <a:buChar char="•"/>
            </a:pPr>
            <a:r>
              <a:rPr lang="en-US" sz="3200" dirty="0">
                <a:solidFill>
                  <a:schemeClr val="tx1">
                    <a:alpha val="60000"/>
                  </a:schemeClr>
                </a:solidFill>
              </a:rPr>
              <a:t>Foundation of the model is the </a:t>
            </a:r>
            <a:r>
              <a:rPr lang="en-US" sz="3200" b="1" dirty="0">
                <a:solidFill>
                  <a:schemeClr val="tx1">
                    <a:alpha val="60000"/>
                  </a:schemeClr>
                </a:solidFill>
              </a:rPr>
              <a:t>principle of capital adjustment. </a:t>
            </a:r>
            <a:r>
              <a:rPr lang="en-US" sz="3200" dirty="0">
                <a:solidFill>
                  <a:schemeClr val="tx1">
                    <a:alpha val="60000"/>
                  </a:schemeClr>
                </a:solidFill>
              </a:rPr>
              <a:t>The baseline model is for what is common to every capitalist economy.</a:t>
            </a:r>
          </a:p>
          <a:p>
            <a:pPr marL="742950" lvl="1" indent="-228600" defTabSz="914400">
              <a:lnSpc>
                <a:spcPct val="90000"/>
              </a:lnSpc>
              <a:spcBef>
                <a:spcPts val="1800"/>
              </a:spcBef>
              <a:buFont typeface="Arial" panose="020B0604020202020204" pitchFamily="34" charset="0"/>
              <a:buChar char="•"/>
            </a:pPr>
            <a:endParaRPr lang="en-US" sz="3200" dirty="0">
              <a:solidFill>
                <a:schemeClr val="tx1">
                  <a:alpha val="60000"/>
                </a:schemeClr>
              </a:solidFill>
            </a:endParaRPr>
          </a:p>
          <a:p>
            <a:pPr marL="742950" lvl="1" indent="-228600" defTabSz="914400">
              <a:lnSpc>
                <a:spcPct val="90000"/>
              </a:lnSpc>
              <a:spcBef>
                <a:spcPts val="1800"/>
              </a:spcBef>
              <a:buFont typeface="Arial" panose="020B0604020202020204" pitchFamily="34" charset="0"/>
              <a:buChar char="•"/>
            </a:pPr>
            <a:endParaRPr lang="en-US" sz="1100" dirty="0">
              <a:solidFill>
                <a:schemeClr val="tx1">
                  <a:alpha val="60000"/>
                </a:schemeClr>
              </a:solidFill>
            </a:endParaRPr>
          </a:p>
          <a:p>
            <a:pPr marL="285750" indent="-228600" defTabSz="914400">
              <a:lnSpc>
                <a:spcPct val="90000"/>
              </a:lnSpc>
              <a:spcBef>
                <a:spcPts val="1800"/>
              </a:spcBef>
              <a:buFont typeface="Arial" panose="020B0604020202020204" pitchFamily="34" charset="0"/>
              <a:buChar char="•"/>
            </a:pPr>
            <a:endParaRPr lang="en-US" sz="1100" dirty="0">
              <a:solidFill>
                <a:schemeClr val="tx1">
                  <a:alpha val="60000"/>
                </a:schemeClr>
              </a:solidFill>
            </a:endParaRPr>
          </a:p>
        </p:txBody>
      </p:sp>
    </p:spTree>
    <p:extLst>
      <p:ext uri="{BB962C8B-B14F-4D97-AF65-F5344CB8AC3E}">
        <p14:creationId xmlns:p14="http://schemas.microsoft.com/office/powerpoint/2010/main" val="148111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3" name="Freeform: Shape 22">
            <a:extLst>
              <a:ext uri="{FF2B5EF4-FFF2-40B4-BE49-F238E27FC236}">
                <a16:creationId xmlns:a16="http://schemas.microsoft.com/office/drawing/2014/main" id="{4F359677-6547-4AEF-BE61-1F6350998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E03EB81F-53EA-4ACC-A424-38FB58A73C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26">
            <a:extLst>
              <a:ext uri="{FF2B5EF4-FFF2-40B4-BE49-F238E27FC236}">
                <a16:creationId xmlns:a16="http://schemas.microsoft.com/office/drawing/2014/main" id="{8E7A830E-EB82-4D23-B515-44E41D564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Imagem 3">
            <a:extLst>
              <a:ext uri="{FF2B5EF4-FFF2-40B4-BE49-F238E27FC236}">
                <a16:creationId xmlns:a16="http://schemas.microsoft.com/office/drawing/2014/main" id="{6A054F10-969F-445E-ACC9-AC2A36BFDC1F}"/>
              </a:ext>
            </a:extLst>
          </p:cNvPr>
          <p:cNvPicPr>
            <a:picLocks noChangeAspect="1"/>
          </p:cNvPicPr>
          <p:nvPr/>
        </p:nvPicPr>
        <p:blipFill>
          <a:blip r:embed="rId2"/>
          <a:stretch>
            <a:fillRect/>
          </a:stretch>
        </p:blipFill>
        <p:spPr>
          <a:xfrm>
            <a:off x="162394" y="226503"/>
            <a:ext cx="5847221" cy="5981811"/>
          </a:xfrm>
          <a:prstGeom prst="rect">
            <a:avLst/>
          </a:prstGeom>
        </p:spPr>
      </p:pic>
      <p:sp>
        <p:nvSpPr>
          <p:cNvPr id="29" name="Freeform: Shape 28">
            <a:extLst>
              <a:ext uri="{FF2B5EF4-FFF2-40B4-BE49-F238E27FC236}">
                <a16:creationId xmlns:a16="http://schemas.microsoft.com/office/drawing/2014/main" id="{515AACE5-C50C-49EE-BD63-88D28D469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4311BE2A-DAA1-49F6-83F6-3D543B8EA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6" name="Imagem 5">
            <a:extLst>
              <a:ext uri="{FF2B5EF4-FFF2-40B4-BE49-F238E27FC236}">
                <a16:creationId xmlns:a16="http://schemas.microsoft.com/office/drawing/2014/main" id="{45EE4E5B-CCF0-40A2-98E2-1CFD5D6C9BFA}"/>
              </a:ext>
            </a:extLst>
          </p:cNvPr>
          <p:cNvPicPr>
            <a:picLocks noChangeAspect="1"/>
          </p:cNvPicPr>
          <p:nvPr/>
        </p:nvPicPr>
        <p:blipFill>
          <a:blip r:embed="rId3"/>
          <a:stretch>
            <a:fillRect/>
          </a:stretch>
        </p:blipFill>
        <p:spPr>
          <a:xfrm>
            <a:off x="753458" y="2909942"/>
            <a:ext cx="8235068" cy="2861684"/>
          </a:xfrm>
          <a:prstGeom prst="rect">
            <a:avLst/>
          </a:prstGeom>
        </p:spPr>
      </p:pic>
    </p:spTree>
    <p:extLst>
      <p:ext uri="{BB962C8B-B14F-4D97-AF65-F5344CB8AC3E}">
        <p14:creationId xmlns:p14="http://schemas.microsoft.com/office/powerpoint/2010/main" val="391823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49010D7B-3FC0-4AB0-9232-3D95E1F571A3}"/>
              </a:ext>
            </a:extLst>
          </p:cNvPr>
          <p:cNvSpPr>
            <a:spLocks noGrp="1"/>
          </p:cNvSpPr>
          <p:nvPr>
            <p:ph idx="1"/>
          </p:nvPr>
        </p:nvSpPr>
        <p:spPr>
          <a:xfrm>
            <a:off x="670705" y="538601"/>
            <a:ext cx="10905066" cy="5606272"/>
          </a:xfrm>
        </p:spPr>
        <p:txBody>
          <a:bodyPr>
            <a:noAutofit/>
          </a:bodyPr>
          <a:lstStyle/>
          <a:p>
            <a:r>
              <a:rPr lang="pt-BR" dirty="0"/>
              <a:t>1) </a:t>
            </a:r>
            <a:r>
              <a:rPr lang="en-US" dirty="0"/>
              <a:t>If Blanchard followed the </a:t>
            </a:r>
            <a:r>
              <a:rPr lang="en-US" dirty="0" err="1"/>
              <a:t>supermultiplier</a:t>
            </a:r>
            <a:r>
              <a:rPr lang="en-US" dirty="0"/>
              <a:t> approach, he wouldn’t have implied a capacity utilization of 50%. If demand falls to a lower level, stock of capital will slowly decrease, and this means that the degree of utilization increases again (there is an adjustment, even if it does not return entirely to the previous level).</a:t>
            </a:r>
          </a:p>
          <a:p>
            <a:r>
              <a:rPr lang="pt-BR" dirty="0"/>
              <a:t>2) </a:t>
            </a:r>
            <a:r>
              <a:rPr lang="en-US" dirty="0"/>
              <a:t>It's a level effect, but in order to avoid the decrease of the capital stock, autonomous demand must grow at a faster rate. </a:t>
            </a:r>
            <a:endParaRPr lang="pt-BR"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Imagem 18">
            <a:extLst>
              <a:ext uri="{FF2B5EF4-FFF2-40B4-BE49-F238E27FC236}">
                <a16:creationId xmlns:a16="http://schemas.microsoft.com/office/drawing/2014/main" id="{F9ED15FA-0B65-4256-8E28-5E2AE22F87C1}"/>
              </a:ext>
            </a:extLst>
          </p:cNvPr>
          <p:cNvPicPr>
            <a:picLocks noChangeAspect="1"/>
          </p:cNvPicPr>
          <p:nvPr/>
        </p:nvPicPr>
        <p:blipFill>
          <a:blip r:embed="rId2"/>
          <a:stretch>
            <a:fillRect/>
          </a:stretch>
        </p:blipFill>
        <p:spPr>
          <a:xfrm>
            <a:off x="2642633" y="3812200"/>
            <a:ext cx="6115474" cy="2125126"/>
          </a:xfrm>
          <a:prstGeom prst="rect">
            <a:avLst/>
          </a:prstGeom>
        </p:spPr>
      </p:pic>
      <p:cxnSp>
        <p:nvCxnSpPr>
          <p:cNvPr id="20" name="Conector reto 19">
            <a:extLst>
              <a:ext uri="{FF2B5EF4-FFF2-40B4-BE49-F238E27FC236}">
                <a16:creationId xmlns:a16="http://schemas.microsoft.com/office/drawing/2014/main" id="{8C123C6A-B23A-4E6D-9E2A-2076206F5765}"/>
              </a:ext>
            </a:extLst>
          </p:cNvPr>
          <p:cNvCxnSpPr>
            <a:cxnSpLocks/>
          </p:cNvCxnSpPr>
          <p:nvPr/>
        </p:nvCxnSpPr>
        <p:spPr>
          <a:xfrm flipV="1">
            <a:off x="6358855" y="4790114"/>
            <a:ext cx="713065" cy="34604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13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11" name="Freeform: Shape 10">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CaixaDeTexto 1">
            <a:extLst>
              <a:ext uri="{FF2B5EF4-FFF2-40B4-BE49-F238E27FC236}">
                <a16:creationId xmlns:a16="http://schemas.microsoft.com/office/drawing/2014/main" id="{9C694A13-F3AA-48A3-B4DE-A13A5EB337A8}"/>
              </a:ext>
            </a:extLst>
          </p:cNvPr>
          <p:cNvSpPr txBox="1"/>
          <p:nvPr/>
        </p:nvSpPr>
        <p:spPr>
          <a:xfrm>
            <a:off x="2373313" y="642938"/>
            <a:ext cx="9172575" cy="5570538"/>
          </a:xfrm>
          <a:prstGeom prst="rect">
            <a:avLst/>
          </a:prstGeom>
          <a:noFill/>
        </p:spPr>
        <p:txBody>
          <a:bodyPr wrap="square" rtlCol="0" anchor="t">
            <a:normAutofit lnSpcReduction="10000"/>
          </a:bodyPr>
          <a:lstStyle/>
          <a:p>
            <a:pPr marL="342900" indent="-342900">
              <a:lnSpc>
                <a:spcPct val="90000"/>
              </a:lnSpc>
              <a:spcBef>
                <a:spcPts val="1200"/>
              </a:spcBef>
              <a:buFont typeface="Wingdings" panose="05000000000000000000" pitchFamily="2" charset="2"/>
              <a:buChar char="§"/>
            </a:pPr>
            <a:r>
              <a:rPr lang="en-US" sz="3200" b="1" dirty="0">
                <a:effectLst/>
                <a:latin typeface="Times New Roman" panose="02020603050405020304" pitchFamily="18" charset="0"/>
                <a:ea typeface="Calibri" panose="020F0502020204030204" pitchFamily="34" charset="0"/>
              </a:rPr>
              <a:t>Common Misconceptions</a:t>
            </a:r>
            <a:r>
              <a:rPr lang="en-US" sz="3200" dirty="0">
                <a:effectLst/>
                <a:latin typeface="Times New Roman" panose="02020603050405020304" pitchFamily="18" charset="0"/>
                <a:ea typeface="Calibri" panose="020F0502020204030204" pitchFamily="34" charset="0"/>
              </a:rPr>
              <a:t>: </a:t>
            </a:r>
          </a:p>
          <a:p>
            <a:pPr marL="285750" indent="-285750">
              <a:spcBef>
                <a:spcPts val="1800"/>
              </a:spcBef>
              <a:buFont typeface="Wingdings" panose="05000000000000000000" pitchFamily="2"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“Its for the long period not for the short run”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a:t>
            </a:r>
            <a:r>
              <a:rPr lang="en-US" sz="2400" dirty="0">
                <a:latin typeface="Times New Roman" panose="02020603050405020304" pitchFamily="18" charset="0"/>
                <a:ea typeface="Calibri" panose="020F0502020204030204" pitchFamily="34" charset="0"/>
                <a:cs typeface="Times New Roman" panose="02020603050405020304" pitchFamily="18" charset="0"/>
              </a:rPr>
              <a:t>-&gt; Remember Samuelson's Multiplier Accelerator Interaction Model meant to explain business cycles. </a:t>
            </a:r>
          </a:p>
          <a:p>
            <a:pPr marL="285750" indent="-285750">
              <a:spcBef>
                <a:spcPts val="180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Non-Capacity Creating </a:t>
            </a:r>
            <a:r>
              <a:rPr lang="en-US" sz="2400" b="1" dirty="0">
                <a:latin typeface="Times New Roman" panose="02020603050405020304" pitchFamily="18" charset="0"/>
                <a:cs typeface="Times New Roman" panose="02020603050405020304" pitchFamily="18" charset="0"/>
              </a:rPr>
              <a:t>Autonomous</a:t>
            </a:r>
            <a:r>
              <a:rPr lang="en-US" sz="2400" dirty="0">
                <a:latin typeface="Times New Roman" panose="02020603050405020304" pitchFamily="18" charset="0"/>
                <a:cs typeface="Times New Roman" panose="02020603050405020304" pitchFamily="18" charset="0"/>
              </a:rPr>
              <a:t> Demand X </a:t>
            </a:r>
            <a:r>
              <a:rPr lang="en-US" sz="2400" b="1" dirty="0">
                <a:latin typeface="Times New Roman" panose="02020603050405020304" pitchFamily="18" charset="0"/>
                <a:ea typeface="Calibri" panose="020F0502020204030204" pitchFamily="34" charset="0"/>
              </a:rPr>
              <a:t>Exogenous</a:t>
            </a:r>
            <a:r>
              <a:rPr lang="en-US" sz="2400" dirty="0">
                <a:latin typeface="Times New Roman" panose="02020603050405020304" pitchFamily="18" charset="0"/>
                <a:ea typeface="Calibri" panose="020F0502020204030204" pitchFamily="34" charset="0"/>
              </a:rPr>
              <a:t> Demand. </a:t>
            </a:r>
            <a:r>
              <a:rPr lang="en-US" sz="2400" b="1" dirty="0">
                <a:latin typeface="Times New Roman" panose="02020603050405020304" pitchFamily="18" charset="0"/>
                <a:ea typeface="Calibri" panose="020F0502020204030204" pitchFamily="34" charset="0"/>
                <a:cs typeface="Times New Roman" panose="02020603050405020304" pitchFamily="18" charset="0"/>
              </a:rPr>
              <a:t>Autonomous but not exogenous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800100" lvl="2" indent="-342900">
              <a:spcBef>
                <a:spcPts val="1200"/>
              </a:spcBef>
              <a:buFont typeface="Wingdings" panose="05000000000000000000" pitchFamily="2"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autonomous from ‘production decisions’. </a:t>
            </a:r>
            <a:r>
              <a:rPr lang="en-US" sz="2400" dirty="0">
                <a:latin typeface="Times New Roman" panose="02020603050405020304" pitchFamily="18" charset="0"/>
                <a:cs typeface="Times New Roman" panose="02020603050405020304" pitchFamily="18" charset="0"/>
              </a:rPr>
              <a:t>Not systematically related with production decisions but there is </a:t>
            </a:r>
            <a:r>
              <a:rPr lang="en-US" sz="2400" dirty="0">
                <a:latin typeface="Times New Roman" panose="02020603050405020304" pitchFamily="18" charset="0"/>
                <a:ea typeface="Calibri" panose="020F0502020204030204" pitchFamily="34" charset="0"/>
                <a:cs typeface="Times New Roman" panose="02020603050405020304" pitchFamily="18" charset="0"/>
              </a:rPr>
              <a:t>no closed theory for their determinants. But it can be endogenous to the income because, for instance, a policy rule. </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342900" lvl="1" indent="-342900">
              <a:spcBef>
                <a:spcPts val="1200"/>
              </a:spcBef>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“There is no room for autonomous investment”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 </a:t>
            </a:r>
            <a:r>
              <a:rPr lang="en-US" sz="2400" dirty="0">
                <a:latin typeface="Times New Roman" panose="02020603050405020304" pitchFamily="18" charset="0"/>
                <a:cs typeface="Times New Roman" panose="02020603050405020304" pitchFamily="18" charset="0"/>
              </a:rPr>
              <a:t>(e.g. innovation); But by principle of capital adjustment, aggregate capacity creating investment must follow autonomous demand. </a:t>
            </a:r>
          </a:p>
          <a:p>
            <a:pPr marL="800100" lvl="2" indent="-342900">
              <a:spcBef>
                <a:spcPts val="1200"/>
              </a:spcBef>
              <a:buFont typeface="Wingdings" panose="05000000000000000000" pitchFamily="2" charset="2"/>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90000"/>
              </a:lnSpc>
              <a:spcBef>
                <a:spcPts val="1200"/>
              </a:spcBef>
              <a:buFont typeface="Wingdings" panose="05000000000000000000" pitchFamily="2" charset="2"/>
              <a:buChar char="§"/>
            </a:pPr>
            <a:endParaRPr lang="en-US" sz="2400" dirty="0">
              <a:latin typeface="Times New Roman" panose="02020603050405020304" pitchFamily="18" charset="0"/>
              <a:ea typeface="Calibri" panose="020F0502020204030204" pitchFamily="34" charset="0"/>
            </a:endParaRPr>
          </a:p>
          <a:p>
            <a:pPr marL="800100" lvl="1" indent="-342900">
              <a:lnSpc>
                <a:spcPct val="90000"/>
              </a:lnSpc>
              <a:spcBef>
                <a:spcPts val="1200"/>
              </a:spcBef>
              <a:buFont typeface="Wingdings" panose="05000000000000000000" pitchFamily="2" charset="2"/>
              <a:buChar char="§"/>
            </a:pPr>
            <a:endParaRPr lang="en-US" sz="3200" dirty="0">
              <a:latin typeface="Times New Roman" panose="02020603050405020304" pitchFamily="18" charset="0"/>
              <a:ea typeface="Calibri" panose="020F0502020204030204" pitchFamily="34" charset="0"/>
            </a:endParaRPr>
          </a:p>
          <a:p>
            <a:pPr marL="342900" indent="-342900">
              <a:lnSpc>
                <a:spcPct val="90000"/>
              </a:lnSpc>
              <a:spcBef>
                <a:spcPts val="1200"/>
              </a:spcBef>
              <a:buFont typeface="Wingdings" panose="05000000000000000000" pitchFamily="2" charset="2"/>
              <a:buChar char="§"/>
            </a:pPr>
            <a:endParaRPr lang="en-US" sz="3200" dirty="0">
              <a:latin typeface="Times New Roman" panose="02020603050405020304" pitchFamily="18" charset="0"/>
              <a:ea typeface="Calibri" panose="020F0502020204030204" pitchFamily="34" charset="0"/>
            </a:endParaRPr>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p:txBody>
      </p:sp>
    </p:spTree>
    <p:extLst>
      <p:ext uri="{BB962C8B-B14F-4D97-AF65-F5344CB8AC3E}">
        <p14:creationId xmlns:p14="http://schemas.microsoft.com/office/powerpoint/2010/main" val="208047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11" name="Freeform: Shape 10">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CaixaDeTexto 1">
            <a:extLst>
              <a:ext uri="{FF2B5EF4-FFF2-40B4-BE49-F238E27FC236}">
                <a16:creationId xmlns:a16="http://schemas.microsoft.com/office/drawing/2014/main" id="{9C694A13-F3AA-48A3-B4DE-A13A5EB337A8}"/>
              </a:ext>
            </a:extLst>
          </p:cNvPr>
          <p:cNvSpPr txBox="1"/>
          <p:nvPr/>
        </p:nvSpPr>
        <p:spPr>
          <a:xfrm>
            <a:off x="2373313" y="642938"/>
            <a:ext cx="9172575" cy="5570538"/>
          </a:xfrm>
          <a:prstGeom prst="rect">
            <a:avLst/>
          </a:prstGeom>
          <a:noFill/>
        </p:spPr>
        <p:txBody>
          <a:bodyPr wrap="square" rtlCol="0" anchor="t">
            <a:normAutofit fontScale="92500" lnSpcReduction="20000"/>
          </a:bodyPr>
          <a:lstStyle/>
          <a:p>
            <a:pPr marL="342900" indent="-342900">
              <a:lnSpc>
                <a:spcPct val="90000"/>
              </a:lnSpc>
              <a:spcBef>
                <a:spcPts val="1200"/>
              </a:spcBef>
              <a:buFont typeface="Wingdings" panose="05000000000000000000" pitchFamily="2" charset="2"/>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84400" lvl="1" indent="-228600" defTabSz="914400">
              <a:lnSpc>
                <a:spcPct val="90000"/>
              </a:lnSpc>
              <a:spcBef>
                <a:spcPts val="2400"/>
              </a:spcBef>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Extensions have been developed to include more realistic elements into the </a:t>
            </a:r>
            <a:r>
              <a:rPr lang="en-US" sz="2800" b="1" dirty="0" err="1">
                <a:latin typeface="Times New Roman" panose="02020603050405020304" pitchFamily="18" charset="0"/>
                <a:cs typeface="Times New Roman" panose="02020603050405020304" pitchFamily="18" charset="0"/>
              </a:rPr>
              <a:t>Supermultiplier</a:t>
            </a:r>
            <a:r>
              <a:rPr lang="en-US" sz="2800" b="1" dirty="0">
                <a:latin typeface="Times New Roman" panose="02020603050405020304" pitchFamily="18" charset="0"/>
                <a:cs typeface="Times New Roman" panose="02020603050405020304" pitchFamily="18" charset="0"/>
              </a:rPr>
              <a:t> model</a:t>
            </a:r>
          </a:p>
          <a:p>
            <a:pPr marL="741600" lvl="2" indent="-228600" defTabSz="914400">
              <a:lnSpc>
                <a:spcPct val="90000"/>
              </a:lnSpc>
              <a:spcBef>
                <a:spcPts val="24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Different components of autonomous demand and its determinants</a:t>
            </a:r>
          </a:p>
          <a:p>
            <a:pPr marL="741600" lvl="2" indent="-228600" defTabSz="914400">
              <a:lnSpc>
                <a:spcPct val="90000"/>
              </a:lnSpc>
              <a:spcBef>
                <a:spcPts val="24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role of macroeconomic policy: with fiscal and monetary Policy Rules to determine autonomous components of the demand</a:t>
            </a:r>
          </a:p>
          <a:p>
            <a:pPr marL="741600" lvl="2" indent="-228600" defTabSz="914400">
              <a:lnSpc>
                <a:spcPct val="90000"/>
              </a:lnSpc>
              <a:spcBef>
                <a:spcPts val="24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Applied to analyze concrete experiences in advanced and developing economies. This approach has </a:t>
            </a:r>
            <a:r>
              <a:rPr lang="en-US" sz="2800" b="1" dirty="0">
                <a:latin typeface="Times New Roman" panose="02020603050405020304" pitchFamily="18" charset="0"/>
                <a:cs typeface="Times New Roman" panose="02020603050405020304" pitchFamily="18" charset="0"/>
              </a:rPr>
              <a:t>f</a:t>
            </a:r>
            <a:r>
              <a:rPr lang="en-US" sz="2800" b="1" dirty="0">
                <a:latin typeface="Times New Roman" panose="02020603050405020304" pitchFamily="18" charset="0"/>
                <a:ea typeface="Calibri" panose="020F0502020204030204" pitchFamily="34" charset="0"/>
                <a:cs typeface="Times New Roman" panose="02020603050405020304" pitchFamily="18" charset="0"/>
              </a:rPr>
              <a:t>lexibility to deal with different realities</a:t>
            </a:r>
            <a:endParaRPr lang="en-US" sz="2800" dirty="0">
              <a:latin typeface="Times New Roman" panose="02020603050405020304" pitchFamily="18" charset="0"/>
              <a:cs typeface="Times New Roman" panose="02020603050405020304" pitchFamily="18" charset="0"/>
            </a:endParaRPr>
          </a:p>
          <a:p>
            <a:pPr marL="741600" lvl="2" indent="-228600" defTabSz="914400">
              <a:lnSpc>
                <a:spcPct val="90000"/>
              </a:lnSpc>
              <a:spcBef>
                <a:spcPts val="24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(Policy, external, financial) Constraints to demand-led growth - </a:t>
            </a:r>
            <a:r>
              <a:rPr lang="en-US" sz="2800" dirty="0" err="1">
                <a:latin typeface="Times New Roman" panose="02020603050405020304" pitchFamily="18" charset="0"/>
                <a:cs typeface="Times New Roman" panose="02020603050405020304" pitchFamily="18" charset="0"/>
              </a:rPr>
              <a:t>BoP</a:t>
            </a:r>
            <a:r>
              <a:rPr lang="en-US" sz="2800" dirty="0">
                <a:latin typeface="Times New Roman" panose="02020603050405020304" pitchFamily="18" charset="0"/>
                <a:cs typeface="Times New Roman" panose="02020603050405020304" pitchFamily="18" charset="0"/>
              </a:rPr>
              <a:t> restrictions; Financial Bubbles and Crisis; Conflict Inflation</a:t>
            </a:r>
          </a:p>
          <a:p>
            <a:pPr marL="342900" indent="-342900">
              <a:lnSpc>
                <a:spcPct val="90000"/>
              </a:lnSpc>
              <a:spcBef>
                <a:spcPts val="1200"/>
              </a:spcBef>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a:p>
            <a:pPr marL="342900" indent="-342900">
              <a:lnSpc>
                <a:spcPct val="90000"/>
              </a:lnSpc>
              <a:spcBef>
                <a:spcPts val="1200"/>
              </a:spcBef>
              <a:buFont typeface="Wingdings" panose="05000000000000000000" pitchFamily="2" charset="2"/>
              <a:buChar char="§"/>
            </a:pPr>
            <a:endParaRPr lang="en-US" sz="2800" dirty="0">
              <a:latin typeface="Times New Roman" panose="02020603050405020304" pitchFamily="18" charset="0"/>
              <a:ea typeface="Calibri" panose="020F0502020204030204" pitchFamily="34" charset="0"/>
            </a:endParaRPr>
          </a:p>
          <a:p>
            <a:pPr marL="800100" lvl="1" indent="-342900">
              <a:lnSpc>
                <a:spcPct val="90000"/>
              </a:lnSpc>
              <a:spcBef>
                <a:spcPts val="1200"/>
              </a:spcBef>
              <a:buFont typeface="Wingdings" panose="05000000000000000000" pitchFamily="2" charset="2"/>
              <a:buChar char="§"/>
            </a:pPr>
            <a:endParaRPr lang="en-US" sz="2200" dirty="0">
              <a:latin typeface="Times New Roman" panose="02020603050405020304" pitchFamily="18" charset="0"/>
              <a:ea typeface="Calibri" panose="020F0502020204030204" pitchFamily="34" charset="0"/>
            </a:endParaRPr>
          </a:p>
          <a:p>
            <a:pPr marL="342900" indent="-342900">
              <a:lnSpc>
                <a:spcPct val="90000"/>
              </a:lnSpc>
              <a:spcBef>
                <a:spcPts val="1200"/>
              </a:spcBef>
              <a:buFont typeface="Wingdings" panose="05000000000000000000" pitchFamily="2" charset="2"/>
              <a:buChar char="§"/>
            </a:pPr>
            <a:endParaRPr lang="en-US" sz="2200" dirty="0">
              <a:latin typeface="Times New Roman" panose="02020603050405020304" pitchFamily="18" charset="0"/>
              <a:ea typeface="Calibri" panose="020F0502020204030204" pitchFamily="34" charset="0"/>
            </a:endParaRPr>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a:p>
            <a:pPr marL="342900" indent="-342900">
              <a:lnSpc>
                <a:spcPct val="90000"/>
              </a:lnSpc>
              <a:spcBef>
                <a:spcPts val="1200"/>
              </a:spcBef>
              <a:buFont typeface="Wingdings" panose="05000000000000000000" pitchFamily="2" charset="2"/>
              <a:buChar char="§"/>
            </a:pPr>
            <a:endParaRPr lang="en-US" sz="2200" dirty="0"/>
          </a:p>
        </p:txBody>
      </p:sp>
    </p:spTree>
    <p:extLst>
      <p:ext uri="{BB962C8B-B14F-4D97-AF65-F5344CB8AC3E}">
        <p14:creationId xmlns:p14="http://schemas.microsoft.com/office/powerpoint/2010/main" val="221295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4" name="Freeform: Shape 13">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6" name="Freeform: Shape 15">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CaixaDeTexto 1">
            <a:extLst>
              <a:ext uri="{FF2B5EF4-FFF2-40B4-BE49-F238E27FC236}">
                <a16:creationId xmlns:a16="http://schemas.microsoft.com/office/drawing/2014/main" id="{31BC2D34-1F62-4D64-96B3-ADFB908BC9C2}"/>
              </a:ext>
            </a:extLst>
          </p:cNvPr>
          <p:cNvSpPr txBox="1"/>
          <p:nvPr/>
        </p:nvSpPr>
        <p:spPr>
          <a:xfrm>
            <a:off x="761995" y="591688"/>
            <a:ext cx="10497131" cy="5537341"/>
          </a:xfrm>
          <a:prstGeom prst="rect">
            <a:avLst/>
          </a:prstGeom>
        </p:spPr>
        <p:txBody>
          <a:bodyPr vert="horz" lIns="91440" tIns="45720" rIns="91440" bIns="45720" rtlCol="0">
            <a:normAutofit/>
          </a:bodyPr>
          <a:lstStyle/>
          <a:p>
            <a:pPr marL="285750" indent="-228600" defTabSz="914400">
              <a:lnSpc>
                <a:spcPct val="90000"/>
              </a:lnSpc>
              <a:spcBef>
                <a:spcPts val="2400"/>
              </a:spcBef>
              <a:buFont typeface="Arial" panose="020B0604020202020204" pitchFamily="34" charset="0"/>
              <a:buChar char="•"/>
            </a:pPr>
            <a:r>
              <a:rPr lang="en-US" sz="2400" dirty="0">
                <a:solidFill>
                  <a:schemeClr val="tx1">
                    <a:alpha val="60000"/>
                  </a:schemeClr>
                </a:solidFill>
              </a:rPr>
              <a:t>Extensions of the baseline </a:t>
            </a:r>
            <a:r>
              <a:rPr lang="en-US" sz="2400" b="1" dirty="0" err="1">
                <a:solidFill>
                  <a:schemeClr val="tx1">
                    <a:alpha val="60000"/>
                  </a:schemeClr>
                </a:solidFill>
              </a:rPr>
              <a:t>Supermultiplier</a:t>
            </a:r>
            <a:r>
              <a:rPr lang="en-US" sz="2400" b="1" dirty="0">
                <a:solidFill>
                  <a:schemeClr val="tx1">
                    <a:alpha val="60000"/>
                  </a:schemeClr>
                </a:solidFill>
              </a:rPr>
              <a:t> Model </a:t>
            </a:r>
            <a:r>
              <a:rPr lang="en-US" sz="2400" dirty="0">
                <a:solidFill>
                  <a:schemeClr val="tx1">
                    <a:alpha val="60000"/>
                  </a:schemeClr>
                </a:solidFill>
              </a:rPr>
              <a:t>are compatible with:</a:t>
            </a:r>
            <a:endParaRPr lang="en-US" sz="2400" dirty="0">
              <a:solidFill>
                <a:schemeClr val="tx1">
                  <a:alpha val="60000"/>
                </a:schemeClr>
              </a:solidFill>
              <a:effectLst/>
            </a:endParaRPr>
          </a:p>
          <a:p>
            <a:pPr marL="285750" indent="-228600" defTabSz="914400">
              <a:lnSpc>
                <a:spcPct val="90000"/>
              </a:lnSpc>
              <a:spcBef>
                <a:spcPts val="2400"/>
              </a:spcBef>
              <a:buFont typeface="Arial" panose="020B0604020202020204" pitchFamily="34" charset="0"/>
              <a:buChar char="•"/>
            </a:pPr>
            <a:r>
              <a:rPr lang="en-US" sz="2400" b="1" dirty="0">
                <a:solidFill>
                  <a:schemeClr val="tx1">
                    <a:alpha val="60000"/>
                  </a:schemeClr>
                </a:solidFill>
              </a:rPr>
              <a:t>A</a:t>
            </a:r>
            <a:r>
              <a:rPr lang="en-US" sz="2400" b="1" dirty="0">
                <a:solidFill>
                  <a:schemeClr val="tx1">
                    <a:alpha val="60000"/>
                  </a:schemeClr>
                </a:solidFill>
                <a:effectLst/>
              </a:rPr>
              <a:t>utonomous component of investment</a:t>
            </a:r>
            <a:r>
              <a:rPr lang="en-US" sz="2400" dirty="0">
                <a:solidFill>
                  <a:schemeClr val="tx1">
                    <a:alpha val="60000"/>
                  </a:schemeClr>
                </a:solidFill>
                <a:effectLst/>
              </a:rPr>
              <a:t>; deal with by different ways- autonomous expectations (Serrano, Freitas and </a:t>
            </a:r>
            <a:r>
              <a:rPr lang="en-US" sz="2400" dirty="0" err="1">
                <a:solidFill>
                  <a:schemeClr val="tx1">
                    <a:alpha val="60000"/>
                  </a:schemeClr>
                </a:solidFill>
                <a:effectLst/>
              </a:rPr>
              <a:t>Bhering</a:t>
            </a:r>
            <a:r>
              <a:rPr lang="en-US" sz="2400" dirty="0">
                <a:solidFill>
                  <a:schemeClr val="tx1">
                    <a:alpha val="60000"/>
                  </a:schemeClr>
                </a:solidFill>
                <a:effectLst/>
              </a:rPr>
              <a:t>, 2019); Innovative autonomous investment as shocks in the expected growth </a:t>
            </a:r>
            <a:r>
              <a:rPr lang="en-US" sz="2400" dirty="0">
                <a:solidFill>
                  <a:schemeClr val="tx1">
                    <a:alpha val="60000"/>
                  </a:schemeClr>
                </a:solidFill>
              </a:rPr>
              <a:t>rate (</a:t>
            </a:r>
            <a:r>
              <a:rPr lang="en-US" sz="2400" dirty="0" err="1">
                <a:solidFill>
                  <a:schemeClr val="tx1">
                    <a:alpha val="60000"/>
                  </a:schemeClr>
                </a:solidFill>
              </a:rPr>
              <a:t>Cesaratto</a:t>
            </a:r>
            <a:r>
              <a:rPr lang="en-US" sz="2400" dirty="0">
                <a:solidFill>
                  <a:schemeClr val="tx1">
                    <a:alpha val="60000"/>
                  </a:schemeClr>
                </a:solidFill>
              </a:rPr>
              <a:t> et al, 2003); Technical progress in the investment function (Nah and Lavoie, 2019a); Real interest in investment function (</a:t>
            </a:r>
            <a:r>
              <a:rPr lang="en-US" sz="2400" dirty="0" err="1">
                <a:solidFill>
                  <a:schemeClr val="tx1">
                    <a:alpha val="60000"/>
                  </a:schemeClr>
                </a:solidFill>
              </a:rPr>
              <a:t>Dutt</a:t>
            </a:r>
            <a:r>
              <a:rPr lang="en-US" sz="2400" dirty="0">
                <a:solidFill>
                  <a:schemeClr val="tx1">
                    <a:alpha val="60000"/>
                  </a:schemeClr>
                </a:solidFill>
              </a:rPr>
              <a:t>, 2020) &gt;</a:t>
            </a:r>
          </a:p>
          <a:p>
            <a:pPr marL="285750" indent="-228600" defTabSz="914400">
              <a:lnSpc>
                <a:spcPct val="90000"/>
              </a:lnSpc>
              <a:spcBef>
                <a:spcPts val="2400"/>
              </a:spcBef>
              <a:buFont typeface="Arial" panose="020B0604020202020204" pitchFamily="34" charset="0"/>
              <a:buChar char="•"/>
            </a:pPr>
            <a:r>
              <a:rPr lang="en-US" sz="2400" b="1" dirty="0">
                <a:solidFill>
                  <a:schemeClr val="tx1">
                    <a:alpha val="60000"/>
                  </a:schemeClr>
                </a:solidFill>
              </a:rPr>
              <a:t>(Short run) : Real interest rate and autonomous demand</a:t>
            </a:r>
            <a:r>
              <a:rPr lang="en-US" sz="2400" dirty="0">
                <a:solidFill>
                  <a:schemeClr val="tx1">
                    <a:alpha val="60000"/>
                  </a:schemeClr>
                </a:solidFill>
              </a:rPr>
              <a:t>: monetary policy can influence expenditures in durable goods consumption and residential investment.(Summa, </a:t>
            </a:r>
            <a:r>
              <a:rPr lang="en-US" sz="2400" dirty="0">
                <a:solidFill>
                  <a:schemeClr val="tx1">
                    <a:alpha val="60000"/>
                  </a:schemeClr>
                </a:solidFill>
                <a:effectLst/>
              </a:rPr>
              <a:t>2016; Serrano, Summa and Garrido-Moreira, 2020)</a:t>
            </a:r>
          </a:p>
          <a:p>
            <a:pPr marL="285750" indent="-228600" defTabSz="914400">
              <a:lnSpc>
                <a:spcPct val="90000"/>
              </a:lnSpc>
              <a:spcBef>
                <a:spcPts val="1200"/>
              </a:spcBef>
              <a:buFont typeface="Arial" panose="020B0604020202020204" pitchFamily="34" charset="0"/>
              <a:buChar char="•"/>
            </a:pPr>
            <a:r>
              <a:rPr lang="en-US" sz="2400" b="1" dirty="0">
                <a:solidFill>
                  <a:schemeClr val="tx1">
                    <a:alpha val="60000"/>
                  </a:schemeClr>
                </a:solidFill>
              </a:rPr>
              <a:t>Demographic factors and residential investment growth</a:t>
            </a:r>
            <a:r>
              <a:rPr lang="en-US" sz="2400" dirty="0">
                <a:solidFill>
                  <a:schemeClr val="tx1">
                    <a:alpha val="60000"/>
                  </a:schemeClr>
                </a:solidFill>
              </a:rPr>
              <a:t>: pattern of this kind of non-capacity creating autonomous demand in advanced and stable countries with regulated and well-behaved </a:t>
            </a:r>
            <a:r>
              <a:rPr lang="en-US" sz="2400" dirty="0" err="1">
                <a:solidFill>
                  <a:schemeClr val="tx1">
                    <a:alpha val="60000"/>
                  </a:schemeClr>
                </a:solidFill>
              </a:rPr>
              <a:t>labour</a:t>
            </a:r>
            <a:r>
              <a:rPr lang="en-US" sz="2400" dirty="0">
                <a:solidFill>
                  <a:schemeClr val="tx1">
                    <a:alpha val="60000"/>
                  </a:schemeClr>
                </a:solidFill>
              </a:rPr>
              <a:t>, credit and real estate markets and strong social security coverage (</a:t>
            </a:r>
            <a:r>
              <a:rPr lang="en-US" sz="2400" dirty="0">
                <a:solidFill>
                  <a:schemeClr val="tx1">
                    <a:alpha val="60000"/>
                  </a:schemeClr>
                </a:solidFill>
                <a:effectLst/>
              </a:rPr>
              <a:t>Allain, 2019).</a:t>
            </a:r>
            <a:endParaRPr lang="en-US" sz="2400" dirty="0">
              <a:solidFill>
                <a:schemeClr val="tx1">
                  <a:alpha val="60000"/>
                </a:schemeClr>
              </a:solidFill>
            </a:endParaRPr>
          </a:p>
        </p:txBody>
      </p:sp>
    </p:spTree>
    <p:extLst>
      <p:ext uri="{BB962C8B-B14F-4D97-AF65-F5344CB8AC3E}">
        <p14:creationId xmlns:p14="http://schemas.microsoft.com/office/powerpoint/2010/main" val="310203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4" name="Freeform: Shape 13">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6" name="Freeform: Shape 15">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CaixaDeTexto 1">
            <a:extLst>
              <a:ext uri="{FF2B5EF4-FFF2-40B4-BE49-F238E27FC236}">
                <a16:creationId xmlns:a16="http://schemas.microsoft.com/office/drawing/2014/main" id="{31BC2D34-1F62-4D64-96B3-ADFB908BC9C2}"/>
              </a:ext>
            </a:extLst>
          </p:cNvPr>
          <p:cNvSpPr txBox="1"/>
          <p:nvPr/>
        </p:nvSpPr>
        <p:spPr>
          <a:xfrm>
            <a:off x="761995" y="591688"/>
            <a:ext cx="10957425" cy="5951725"/>
          </a:xfrm>
          <a:prstGeom prst="rect">
            <a:avLst/>
          </a:prstGeom>
        </p:spPr>
        <p:txBody>
          <a:bodyPr vert="horz" lIns="91440" tIns="45720" rIns="91440" bIns="45720" rtlCol="0">
            <a:normAutofit fontScale="70000" lnSpcReduction="20000"/>
          </a:bodyPr>
          <a:lstStyle/>
          <a:p>
            <a:pPr marL="285750" indent="-228600" defTabSz="914400">
              <a:lnSpc>
                <a:spcPct val="90000"/>
              </a:lnSpc>
              <a:spcBef>
                <a:spcPts val="2400"/>
              </a:spcBef>
              <a:buFont typeface="Arial" panose="020B0604020202020204" pitchFamily="34" charset="0"/>
              <a:buChar char="•"/>
            </a:pPr>
            <a:r>
              <a:rPr lang="en-US" sz="4000" dirty="0">
                <a:solidFill>
                  <a:schemeClr val="tx1">
                    <a:alpha val="60000"/>
                  </a:schemeClr>
                </a:solidFill>
              </a:rPr>
              <a:t>Extensions of the baseline </a:t>
            </a:r>
            <a:r>
              <a:rPr lang="en-US" sz="4000" b="1" dirty="0" err="1">
                <a:solidFill>
                  <a:schemeClr val="tx1">
                    <a:alpha val="60000"/>
                  </a:schemeClr>
                </a:solidFill>
              </a:rPr>
              <a:t>Supermultiplier</a:t>
            </a:r>
            <a:r>
              <a:rPr lang="en-US" sz="4000" b="1" dirty="0">
                <a:solidFill>
                  <a:schemeClr val="tx1">
                    <a:alpha val="60000"/>
                  </a:schemeClr>
                </a:solidFill>
              </a:rPr>
              <a:t> Model </a:t>
            </a:r>
            <a:r>
              <a:rPr lang="en-US" sz="4000" dirty="0">
                <a:solidFill>
                  <a:schemeClr val="tx1">
                    <a:alpha val="60000"/>
                  </a:schemeClr>
                </a:solidFill>
              </a:rPr>
              <a:t>are compatible with:</a:t>
            </a:r>
            <a:endParaRPr lang="en-US" sz="4000" dirty="0">
              <a:solidFill>
                <a:schemeClr val="tx1">
                  <a:alpha val="60000"/>
                </a:schemeClr>
              </a:solidFill>
              <a:effectLst/>
            </a:endParaRPr>
          </a:p>
          <a:p>
            <a:pPr marL="742950" lvl="1" indent="-228600" defTabSz="914400">
              <a:lnSpc>
                <a:spcPct val="90000"/>
              </a:lnSpc>
              <a:spcBef>
                <a:spcPts val="2400"/>
              </a:spcBef>
              <a:buFont typeface="Arial" panose="020B0604020202020204" pitchFamily="34" charset="0"/>
              <a:buChar char="•"/>
            </a:pPr>
            <a:r>
              <a:rPr lang="en-US" sz="3800" b="1" dirty="0">
                <a:solidFill>
                  <a:schemeClr val="tx1">
                    <a:lumMod val="65000"/>
                    <a:lumOff val="35000"/>
                  </a:schemeClr>
                </a:solidFill>
              </a:rPr>
              <a:t>Financial Constraints </a:t>
            </a:r>
            <a:r>
              <a:rPr lang="en-US" sz="3800" dirty="0">
                <a:solidFill>
                  <a:schemeClr val="tx1">
                    <a:lumMod val="65000"/>
                    <a:lumOff val="35000"/>
                  </a:schemeClr>
                </a:solidFill>
              </a:rPr>
              <a:t>to autonomous demand growth:  In the perspective of a </a:t>
            </a:r>
            <a:r>
              <a:rPr lang="en-US" sz="3800" b="1" dirty="0">
                <a:solidFill>
                  <a:schemeClr val="tx1">
                    <a:lumMod val="65000"/>
                    <a:lumOff val="35000"/>
                  </a:schemeClr>
                </a:solidFill>
              </a:rPr>
              <a:t>Stock and Flow consistent approach </a:t>
            </a:r>
            <a:r>
              <a:rPr lang="en-US" sz="3800" dirty="0">
                <a:solidFill>
                  <a:schemeClr val="tx1">
                    <a:lumMod val="65000"/>
                    <a:lumOff val="35000"/>
                  </a:schemeClr>
                </a:solidFill>
              </a:rPr>
              <a:t>: include worker’s debt to income relation -&gt;</a:t>
            </a:r>
            <a:r>
              <a:rPr lang="en-US" sz="3800" dirty="0" err="1">
                <a:solidFill>
                  <a:schemeClr val="tx1">
                    <a:lumMod val="65000"/>
                    <a:lumOff val="35000"/>
                  </a:schemeClr>
                </a:solidFill>
              </a:rPr>
              <a:t>Pariboni</a:t>
            </a:r>
            <a:r>
              <a:rPr lang="en-US" sz="3800" dirty="0">
                <a:solidFill>
                  <a:schemeClr val="tx1">
                    <a:lumMod val="65000"/>
                    <a:lumOff val="35000"/>
                  </a:schemeClr>
                </a:solidFill>
              </a:rPr>
              <a:t> (2016), </a:t>
            </a:r>
            <a:r>
              <a:rPr lang="en-US" sz="3800" dirty="0" err="1">
                <a:solidFill>
                  <a:schemeClr val="tx1">
                    <a:lumMod val="65000"/>
                    <a:lumOff val="35000"/>
                  </a:schemeClr>
                </a:solidFill>
              </a:rPr>
              <a:t>Mandarino</a:t>
            </a:r>
            <a:r>
              <a:rPr lang="en-US" sz="3800" dirty="0">
                <a:solidFill>
                  <a:schemeClr val="tx1">
                    <a:lumMod val="65000"/>
                    <a:lumOff val="35000"/>
                  </a:schemeClr>
                </a:solidFill>
              </a:rPr>
              <a:t> at al. (2020); residential investment and households’ debt -&gt; </a:t>
            </a:r>
            <a:r>
              <a:rPr lang="en-US" sz="3800" dirty="0" err="1">
                <a:solidFill>
                  <a:schemeClr val="tx1">
                    <a:lumMod val="65000"/>
                    <a:lumOff val="35000"/>
                  </a:schemeClr>
                </a:solidFill>
              </a:rPr>
              <a:t>Petrini</a:t>
            </a:r>
            <a:r>
              <a:rPr lang="en-US" sz="3800" dirty="0">
                <a:solidFill>
                  <a:schemeClr val="tx1">
                    <a:lumMod val="65000"/>
                    <a:lumOff val="35000"/>
                  </a:schemeClr>
                </a:solidFill>
              </a:rPr>
              <a:t> and Teixeira (2020); public debt to output relation -&gt; Freitas and Cavalcanti (2020); indebtedness of the non-financial business sector -&gt; Freitas and </a:t>
            </a:r>
            <a:r>
              <a:rPr lang="en-US" sz="3800" dirty="0" err="1">
                <a:solidFill>
                  <a:schemeClr val="tx1">
                    <a:lumMod val="65000"/>
                    <a:lumOff val="35000"/>
                  </a:schemeClr>
                </a:solidFill>
              </a:rPr>
              <a:t>Brochier</a:t>
            </a:r>
            <a:r>
              <a:rPr lang="en-US" sz="3800" dirty="0">
                <a:solidFill>
                  <a:schemeClr val="tx1">
                    <a:lumMod val="65000"/>
                    <a:lumOff val="35000"/>
                  </a:schemeClr>
                </a:solidFill>
              </a:rPr>
              <a:t> (2019).</a:t>
            </a:r>
          </a:p>
          <a:p>
            <a:pPr marL="800100" lvl="1" indent="-228600" defTabSz="914400">
              <a:lnSpc>
                <a:spcPct val="90000"/>
              </a:lnSpc>
              <a:spcBef>
                <a:spcPts val="2400"/>
              </a:spcBef>
              <a:buFont typeface="Arial" panose="020B0604020202020204" pitchFamily="34" charset="0"/>
              <a:buChar char="•"/>
            </a:pPr>
            <a:r>
              <a:rPr lang="en-US" sz="3800" b="1" dirty="0">
                <a:solidFill>
                  <a:schemeClr val="tx1">
                    <a:lumMod val="65000"/>
                    <a:lumOff val="35000"/>
                  </a:schemeClr>
                </a:solidFill>
                <a:effectLst/>
              </a:rPr>
              <a:t>External  constraints</a:t>
            </a:r>
            <a:r>
              <a:rPr lang="en-US" sz="3800" dirty="0">
                <a:solidFill>
                  <a:schemeClr val="tx1">
                    <a:lumMod val="65000"/>
                    <a:lumOff val="35000"/>
                  </a:schemeClr>
                </a:solidFill>
                <a:effectLst/>
              </a:rPr>
              <a:t>: external imbalances and unsustainable path of foreign debt-to-export ratio</a:t>
            </a:r>
            <a:r>
              <a:rPr lang="en-US" sz="3800" dirty="0">
                <a:solidFill>
                  <a:schemeClr val="tx1">
                    <a:lumMod val="65000"/>
                    <a:lumOff val="35000"/>
                  </a:schemeClr>
                </a:solidFill>
              </a:rPr>
              <a:t> </a:t>
            </a:r>
            <a:r>
              <a:rPr lang="en-US" sz="3800" dirty="0">
                <a:solidFill>
                  <a:schemeClr val="tx1">
                    <a:lumMod val="65000"/>
                    <a:lumOff val="35000"/>
                  </a:schemeClr>
                </a:solidFill>
                <a:effectLst/>
              </a:rPr>
              <a:t>(Serrano and Souza, 2000, Medeiros and Serrano, 2006) maximum acceptable level of foreign debt-to-export ratio (</a:t>
            </a:r>
            <a:r>
              <a:rPr lang="en-US" sz="3800" dirty="0" err="1">
                <a:solidFill>
                  <a:schemeClr val="tx1">
                    <a:lumMod val="65000"/>
                    <a:lumOff val="35000"/>
                  </a:schemeClr>
                </a:solidFill>
                <a:effectLst/>
              </a:rPr>
              <a:t>Bhering</a:t>
            </a:r>
            <a:r>
              <a:rPr lang="en-US" sz="3800" dirty="0">
                <a:solidFill>
                  <a:schemeClr val="tx1">
                    <a:lumMod val="65000"/>
                    <a:lumOff val="35000"/>
                  </a:schemeClr>
                </a:solidFill>
                <a:effectLst/>
              </a:rPr>
              <a:t> et al., 2019);</a:t>
            </a:r>
          </a:p>
          <a:p>
            <a:pPr marL="800100" lvl="1" indent="-228600" defTabSz="914400">
              <a:lnSpc>
                <a:spcPct val="90000"/>
              </a:lnSpc>
              <a:spcBef>
                <a:spcPts val="2400"/>
              </a:spcBef>
              <a:buFont typeface="Arial" panose="020B0604020202020204" pitchFamily="34" charset="0"/>
              <a:buChar char="•"/>
            </a:pPr>
            <a:r>
              <a:rPr lang="en-US" sz="3800" b="1" dirty="0">
                <a:solidFill>
                  <a:schemeClr val="tx1">
                    <a:lumMod val="65000"/>
                    <a:lumOff val="35000"/>
                  </a:schemeClr>
                </a:solidFill>
                <a:effectLst/>
              </a:rPr>
              <a:t>Real resources constraints</a:t>
            </a:r>
            <a:r>
              <a:rPr lang="en-US" sz="3800" dirty="0">
                <a:solidFill>
                  <a:schemeClr val="tx1">
                    <a:lumMod val="65000"/>
                    <a:lumOff val="35000"/>
                  </a:schemeClr>
                </a:solidFill>
                <a:effectLst/>
              </a:rPr>
              <a:t> :</a:t>
            </a:r>
            <a:r>
              <a:rPr lang="en-US" sz="3800" dirty="0">
                <a:solidFill>
                  <a:schemeClr val="tx1">
                    <a:lumMod val="65000"/>
                    <a:lumOff val="35000"/>
                  </a:schemeClr>
                </a:solidFill>
              </a:rPr>
              <a:t> </a:t>
            </a:r>
            <a:r>
              <a:rPr lang="en-US" sz="3800" dirty="0">
                <a:solidFill>
                  <a:schemeClr val="tx1">
                    <a:lumMod val="65000"/>
                    <a:lumOff val="35000"/>
                  </a:schemeClr>
                </a:solidFill>
                <a:effectLst/>
              </a:rPr>
              <a:t>Labor force and productivity </a:t>
            </a:r>
            <a:r>
              <a:rPr lang="en-US" sz="3800" b="1" dirty="0">
                <a:solidFill>
                  <a:schemeClr val="tx1">
                    <a:lumMod val="65000"/>
                    <a:lumOff val="35000"/>
                  </a:schemeClr>
                </a:solidFill>
                <a:effectLst/>
              </a:rPr>
              <a:t>(</a:t>
            </a:r>
            <a:r>
              <a:rPr lang="en-US" sz="3800" dirty="0" err="1">
                <a:solidFill>
                  <a:schemeClr val="tx1">
                    <a:lumMod val="65000"/>
                    <a:lumOff val="35000"/>
                  </a:schemeClr>
                </a:solidFill>
              </a:rPr>
              <a:t>Palley</a:t>
            </a:r>
            <a:r>
              <a:rPr lang="en-US" sz="3800" dirty="0">
                <a:solidFill>
                  <a:schemeClr val="tx1">
                    <a:lumMod val="65000"/>
                    <a:lumOff val="35000"/>
                  </a:schemeClr>
                </a:solidFill>
              </a:rPr>
              <a:t>, 2019; </a:t>
            </a:r>
            <a:r>
              <a:rPr lang="en-US" sz="3800" dirty="0" err="1">
                <a:solidFill>
                  <a:schemeClr val="tx1">
                    <a:lumMod val="65000"/>
                    <a:lumOff val="35000"/>
                  </a:schemeClr>
                </a:solidFill>
              </a:rPr>
              <a:t>Fazzari</a:t>
            </a:r>
            <a:r>
              <a:rPr lang="en-US" sz="3800" dirty="0">
                <a:solidFill>
                  <a:schemeClr val="tx1">
                    <a:lumMod val="65000"/>
                    <a:lumOff val="35000"/>
                  </a:schemeClr>
                </a:solidFill>
              </a:rPr>
              <a:t> et al.,2020, Nah and Lavoie (2019a,b)); </a:t>
            </a:r>
          </a:p>
          <a:p>
            <a:pPr marL="800100" lvl="1" indent="-228600" defTabSz="914400">
              <a:lnSpc>
                <a:spcPct val="90000"/>
              </a:lnSpc>
              <a:spcBef>
                <a:spcPts val="2400"/>
              </a:spcBef>
              <a:buFont typeface="Arial" panose="020B0604020202020204" pitchFamily="34" charset="0"/>
              <a:buChar char="•"/>
            </a:pPr>
            <a:r>
              <a:rPr lang="en-US" sz="3800" b="1" dirty="0">
                <a:solidFill>
                  <a:schemeClr val="tx1">
                    <a:lumMod val="65000"/>
                    <a:lumOff val="35000"/>
                  </a:schemeClr>
                </a:solidFill>
                <a:effectLst/>
              </a:rPr>
              <a:t>Policy constrained demand-led growth: </a:t>
            </a:r>
            <a:r>
              <a:rPr lang="en-US" sz="3800" dirty="0">
                <a:solidFill>
                  <a:schemeClr val="tx1">
                    <a:lumMod val="65000"/>
                    <a:lumOff val="35000"/>
                  </a:schemeClr>
                </a:solidFill>
                <a:effectLst/>
              </a:rPr>
              <a:t>conflict inflation and inflation </a:t>
            </a:r>
            <a:r>
              <a:rPr lang="en-US" sz="3800" dirty="0">
                <a:solidFill>
                  <a:schemeClr val="tx1">
                    <a:lumMod val="65000"/>
                    <a:lumOff val="35000"/>
                  </a:schemeClr>
                </a:solidFill>
              </a:rPr>
              <a:t>targeting (Summa, 2016, Serrano, </a:t>
            </a:r>
            <a:r>
              <a:rPr lang="en-US" sz="3800" dirty="0">
                <a:solidFill>
                  <a:schemeClr val="tx1">
                    <a:lumMod val="65000"/>
                    <a:lumOff val="35000"/>
                  </a:schemeClr>
                </a:solidFill>
                <a:effectLst/>
              </a:rPr>
              <a:t>2019), other policy rules, etc.</a:t>
            </a:r>
          </a:p>
          <a:p>
            <a:pPr marL="800100" lvl="1" indent="-228600" defTabSz="914400">
              <a:lnSpc>
                <a:spcPct val="90000"/>
              </a:lnSpc>
              <a:spcBef>
                <a:spcPts val="2400"/>
              </a:spcBef>
              <a:buFont typeface="Arial" panose="020B0604020202020204" pitchFamily="34" charset="0"/>
              <a:buChar char="•"/>
            </a:pPr>
            <a:endParaRPr lang="en-US" sz="700" dirty="0">
              <a:solidFill>
                <a:schemeClr val="tx1">
                  <a:lumMod val="65000"/>
                  <a:lumOff val="35000"/>
                </a:schemeClr>
              </a:solidFill>
            </a:endParaRPr>
          </a:p>
        </p:txBody>
      </p:sp>
    </p:spTree>
    <p:extLst>
      <p:ext uri="{BB962C8B-B14F-4D97-AF65-F5344CB8AC3E}">
        <p14:creationId xmlns:p14="http://schemas.microsoft.com/office/powerpoint/2010/main" val="3897114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ixaDeTexto 15">
            <a:extLst>
              <a:ext uri="{FF2B5EF4-FFF2-40B4-BE49-F238E27FC236}">
                <a16:creationId xmlns:a16="http://schemas.microsoft.com/office/drawing/2014/main" id="{276D1DF9-93A0-455B-A9C4-AB317BDC7B1C}"/>
              </a:ext>
            </a:extLst>
          </p:cNvPr>
          <p:cNvSpPr txBox="1"/>
          <p:nvPr/>
        </p:nvSpPr>
        <p:spPr>
          <a:xfrm>
            <a:off x="695513" y="685800"/>
            <a:ext cx="10800972" cy="5486400"/>
          </a:xfrm>
          <a:prstGeom prst="rect">
            <a:avLst/>
          </a:prstGeom>
        </p:spPr>
        <p:txBody>
          <a:bodyPr vert="horz" lIns="91440" tIns="45720" rIns="91440" bIns="45720" rtlCol="0" anchor="t">
            <a:normAutofit/>
          </a:bodyPr>
          <a:lstStyle/>
          <a:p>
            <a:pPr marL="285750" indent="-228600" defTabSz="914400">
              <a:lnSpc>
                <a:spcPct val="90000"/>
              </a:lnSpc>
              <a:spcBef>
                <a:spcPts val="1200"/>
              </a:spcBef>
              <a:buFont typeface="Arial" panose="020B0604020202020204" pitchFamily="34" charset="0"/>
              <a:buChar char="•"/>
            </a:pPr>
            <a:r>
              <a:rPr lang="en-US" sz="2400" b="1" dirty="0">
                <a:solidFill>
                  <a:schemeClr val="tx1">
                    <a:lumMod val="65000"/>
                    <a:lumOff val="35000"/>
                  </a:schemeClr>
                </a:solidFill>
              </a:rPr>
              <a:t>R</a:t>
            </a:r>
            <a:r>
              <a:rPr lang="en-US" sz="2400" b="1" dirty="0">
                <a:solidFill>
                  <a:schemeClr val="tx1">
                    <a:lumMod val="65000"/>
                    <a:lumOff val="35000"/>
                  </a:schemeClr>
                </a:solidFill>
                <a:effectLst/>
              </a:rPr>
              <a:t>esearch agenda on empirical and applied versions of the </a:t>
            </a:r>
            <a:r>
              <a:rPr lang="en-US" sz="2400" b="1" dirty="0" err="1">
                <a:solidFill>
                  <a:schemeClr val="tx1">
                    <a:lumMod val="65000"/>
                    <a:lumOff val="35000"/>
                  </a:schemeClr>
                </a:solidFill>
                <a:effectLst/>
              </a:rPr>
              <a:t>Supermultiplier</a:t>
            </a:r>
            <a:r>
              <a:rPr lang="en-US" sz="2400" b="1" dirty="0">
                <a:solidFill>
                  <a:schemeClr val="tx1">
                    <a:lumMod val="65000"/>
                    <a:lumOff val="35000"/>
                  </a:schemeClr>
                </a:solidFill>
                <a:effectLst/>
              </a:rPr>
              <a:t> model</a:t>
            </a: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1) Accelerator is very </a:t>
            </a:r>
            <a:r>
              <a:rPr lang="en-US" sz="2400" dirty="0">
                <a:solidFill>
                  <a:schemeClr val="tx1">
                    <a:lumMod val="65000"/>
                    <a:lumOff val="35000"/>
                  </a:schemeClr>
                </a:solidFill>
              </a:rPr>
              <a:t>easy to obtain econometrically </a:t>
            </a: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2) Consumption Function (multiplier) not so easy – because since non capacity creating autonomous demand (especially autonomous consumption) is </a:t>
            </a:r>
            <a:r>
              <a:rPr lang="en-US" sz="2400" dirty="0">
                <a:solidFill>
                  <a:schemeClr val="tx1">
                    <a:lumMod val="65000"/>
                    <a:lumOff val="35000"/>
                  </a:schemeClr>
                </a:solidFill>
              </a:rPr>
              <a:t>not constant over time, you must proper identify this component and separate it from induced consumption</a:t>
            </a:r>
            <a:endParaRPr lang="en-US" sz="2400" dirty="0">
              <a:solidFill>
                <a:schemeClr val="tx1">
                  <a:lumMod val="65000"/>
                  <a:lumOff val="35000"/>
                </a:schemeClr>
              </a:solidFill>
              <a:effectLst/>
            </a:endParaRPr>
          </a:p>
          <a:p>
            <a:pPr marL="742950" lvl="1" indent="-228600" defTabSz="914400">
              <a:lnSpc>
                <a:spcPct val="90000"/>
              </a:lnSpc>
              <a:spcBef>
                <a:spcPts val="1200"/>
              </a:spcBef>
              <a:buFont typeface="Arial" panose="020B0604020202020204" pitchFamily="34" charset="0"/>
              <a:buChar char="•"/>
            </a:pPr>
            <a:r>
              <a:rPr lang="en-US" sz="2400" dirty="0">
                <a:solidFill>
                  <a:schemeClr val="tx1">
                    <a:lumMod val="65000"/>
                    <a:lumOff val="35000"/>
                  </a:schemeClr>
                </a:solidFill>
                <a:effectLst/>
              </a:rPr>
              <a:t>(2) No so easy as well is to differentiate the impact of individual components of autonomous demand since it is the group of non capacity creating autonomous demand that minds. </a:t>
            </a: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a:p>
            <a:pPr marL="285750" indent="-228600" defTabSz="914400">
              <a:lnSpc>
                <a:spcPct val="90000"/>
              </a:lnSpc>
              <a:spcBef>
                <a:spcPts val="1200"/>
              </a:spcBef>
              <a:buFont typeface="Arial" panose="020B0604020202020204" pitchFamily="34" charset="0"/>
              <a:buChar char="•"/>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98205197"/>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29373</TotalTime>
  <Words>1088</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12</vt:i4>
      </vt:variant>
    </vt:vector>
  </HeadingPairs>
  <TitlesOfParts>
    <vt:vector size="19" baseType="lpstr">
      <vt:lpstr>Meiryo</vt:lpstr>
      <vt:lpstr>Arial</vt:lpstr>
      <vt:lpstr>Calibri</vt:lpstr>
      <vt:lpstr>Calibri Light</vt:lpstr>
      <vt:lpstr>Times New Roman</vt:lpstr>
      <vt:lpstr>Wingdings</vt:lpstr>
      <vt:lpstr>Office Theme</vt:lpstr>
      <vt:lpstr>Applications and Challenges of the Sraffian Supermultiplier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 rules, tax incidence and the provision of public goods: the role of the State in the Supermultiplier model</dc:title>
  <dc:creator>gabriel ferraz aidar</dc:creator>
  <cp:lastModifiedBy>julia braga</cp:lastModifiedBy>
  <cp:revision>269</cp:revision>
  <dcterms:created xsi:type="dcterms:W3CDTF">2020-12-20T15:46:35Z</dcterms:created>
  <dcterms:modified xsi:type="dcterms:W3CDTF">2021-04-28T18:21:39Z</dcterms:modified>
</cp:coreProperties>
</file>